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70" r:id="rId4"/>
    <p:sldId id="257" r:id="rId5"/>
    <p:sldId id="273" r:id="rId6"/>
    <p:sldId id="258" r:id="rId7"/>
    <p:sldId id="264" r:id="rId8"/>
    <p:sldId id="259" r:id="rId9"/>
    <p:sldId id="261" r:id="rId10"/>
    <p:sldId id="266" r:id="rId11"/>
    <p:sldId id="262" r:id="rId12"/>
    <p:sldId id="260" r:id="rId13"/>
    <p:sldId id="267" r:id="rId14"/>
    <p:sldId id="265" r:id="rId15"/>
    <p:sldId id="269" r:id="rId16"/>
    <p:sldId id="268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2026/10/28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2026/10/28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2026/10/28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2026/10/28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2026/10/28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2026/10/28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2026/10/28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2026/10/28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2" name="矩形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2026/10/28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2026/10/28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2026/10/28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矩形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BEAD13-0566-4C6C-97E7-55F17F24B09F}" type="datetimeFigureOut">
              <a:rPr lang="zh-TW" altLang="en-US" smtClean="0"/>
              <a:pPr/>
              <a:t>2026/10/28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4700" dirty="0">
                <a:solidFill>
                  <a:schemeClr val="accent1">
                    <a:satMod val="150000"/>
                  </a:schemeClr>
                </a:solidFill>
                <a:latin typeface="標楷體" pitchFamily="65" charset="-120"/>
                <a:ea typeface="標楷體" pitchFamily="65" charset="-120"/>
                <a:cs typeface="+mj-cs"/>
              </a:rPr>
              <a:t>申訴評議委員會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4700" dirty="0">
                <a:solidFill>
                  <a:schemeClr val="accent1">
                    <a:satMod val="150000"/>
                  </a:schemeClr>
                </a:solidFill>
                <a:latin typeface="標楷體" pitchFamily="65" charset="-120"/>
                <a:ea typeface="標楷體" pitchFamily="65" charset="-120"/>
                <a:cs typeface="+mj-cs"/>
              </a:rPr>
              <a:t>申訴評議流程說明</a:t>
            </a:r>
          </a:p>
        </p:txBody>
      </p:sp>
    </p:spTree>
    <p:extLst>
      <p:ext uri="{BB962C8B-B14F-4D97-AF65-F5344CB8AC3E}">
        <p14:creationId xmlns:p14="http://schemas.microsoft.com/office/powerpoint/2010/main" val="360802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議程</a:t>
            </a:r>
            <a:endParaRPr lang="zh-TW" altLang="en-US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承辦人報告：新版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學生申訴流程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說明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臨時動議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散會</a:t>
            </a:r>
          </a:p>
        </p:txBody>
      </p:sp>
    </p:spTree>
    <p:extLst>
      <p:ext uri="{BB962C8B-B14F-4D97-AF65-F5344CB8AC3E}">
        <p14:creationId xmlns:p14="http://schemas.microsoft.com/office/powerpoint/2010/main" val="1872112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依據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高級中等以下學校學生申訴及再申訴評議委員會組織及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運作辦法</a:t>
            </a:r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>(112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>18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日起生效</a:t>
            </a:r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國立玉里高級中學學生申訴評議委員會組織及運作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要點</a:t>
            </a:r>
            <a:endParaRPr lang="zh-TW" altLang="en-US" b="1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直線接點 66"/>
          <p:cNvCxnSpPr/>
          <p:nvPr/>
        </p:nvCxnSpPr>
        <p:spPr>
          <a:xfrm>
            <a:off x="8264075" y="3029458"/>
            <a:ext cx="0" cy="93610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接點 63"/>
          <p:cNvCxnSpPr>
            <a:stCxn id="42" idx="2"/>
          </p:cNvCxnSpPr>
          <p:nvPr/>
        </p:nvCxnSpPr>
        <p:spPr>
          <a:xfrm>
            <a:off x="8262410" y="5514075"/>
            <a:ext cx="632" cy="99901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接點 60"/>
          <p:cNvCxnSpPr/>
          <p:nvPr/>
        </p:nvCxnSpPr>
        <p:spPr>
          <a:xfrm>
            <a:off x="5291089" y="5576982"/>
            <a:ext cx="0" cy="93610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接點 56"/>
          <p:cNvCxnSpPr/>
          <p:nvPr/>
        </p:nvCxnSpPr>
        <p:spPr>
          <a:xfrm>
            <a:off x="8280078" y="4422543"/>
            <a:ext cx="62799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接點 53"/>
          <p:cNvCxnSpPr/>
          <p:nvPr/>
        </p:nvCxnSpPr>
        <p:spPr>
          <a:xfrm>
            <a:off x="7714388" y="3042275"/>
            <a:ext cx="62799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申訴流程圖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50" name="群組 49"/>
          <p:cNvGrpSpPr/>
          <p:nvPr/>
        </p:nvGrpSpPr>
        <p:grpSpPr>
          <a:xfrm>
            <a:off x="107504" y="2129914"/>
            <a:ext cx="8388932" cy="4383171"/>
            <a:chOff x="611560" y="2276872"/>
            <a:chExt cx="8388932" cy="4383171"/>
          </a:xfrm>
        </p:grpSpPr>
        <p:cxnSp>
          <p:nvCxnSpPr>
            <p:cNvPr id="47" name="直線接點 46"/>
            <p:cNvCxnSpPr/>
            <p:nvPr/>
          </p:nvCxnSpPr>
          <p:spPr>
            <a:xfrm>
              <a:off x="7594574" y="3786214"/>
              <a:ext cx="627991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接點 37"/>
            <p:cNvCxnSpPr/>
            <p:nvPr/>
          </p:nvCxnSpPr>
          <p:spPr>
            <a:xfrm>
              <a:off x="6786246" y="3803930"/>
              <a:ext cx="627991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接點 36"/>
            <p:cNvCxnSpPr/>
            <p:nvPr/>
          </p:nvCxnSpPr>
          <p:spPr>
            <a:xfrm>
              <a:off x="6640016" y="4322590"/>
              <a:ext cx="0" cy="936104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接點 28"/>
            <p:cNvCxnSpPr/>
            <p:nvPr/>
          </p:nvCxnSpPr>
          <p:spPr>
            <a:xfrm>
              <a:off x="4572000" y="4819145"/>
              <a:ext cx="1152128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群組 48"/>
            <p:cNvGrpSpPr/>
            <p:nvPr/>
          </p:nvGrpSpPr>
          <p:grpSpPr>
            <a:xfrm>
              <a:off x="611560" y="2276872"/>
              <a:ext cx="3960440" cy="4383171"/>
              <a:chOff x="611560" y="2276872"/>
              <a:chExt cx="3960440" cy="4383171"/>
            </a:xfrm>
          </p:grpSpPr>
          <p:sp>
            <p:nvSpPr>
              <p:cNvPr id="4" name="圓角矩形 3"/>
              <p:cNvSpPr/>
              <p:nvPr/>
            </p:nvSpPr>
            <p:spPr>
              <a:xfrm>
                <a:off x="611560" y="2276872"/>
                <a:ext cx="432048" cy="4383171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dirty="0" smtClean="0">
                    <a:solidFill>
                      <a:schemeClr val="tx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學生受懲處或接獲成績不及格通知</a:t>
                </a:r>
                <a:endParaRPr lang="zh-TW" altLang="en-US" dirty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  <p:sp>
            <p:nvSpPr>
              <p:cNvPr id="5" name="向右箭號 4"/>
              <p:cNvSpPr/>
              <p:nvPr/>
            </p:nvSpPr>
            <p:spPr>
              <a:xfrm>
                <a:off x="1115616" y="3789040"/>
                <a:ext cx="358278" cy="360040"/>
              </a:xfrm>
              <a:prstGeom prst="rightArrow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7" name="圓角矩形 6"/>
              <p:cNvSpPr/>
              <p:nvPr/>
            </p:nvSpPr>
            <p:spPr>
              <a:xfrm>
                <a:off x="1483665" y="3068960"/>
                <a:ext cx="432048" cy="1872208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dirty="0" smtClean="0">
                    <a:solidFill>
                      <a:schemeClr val="tx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相關單位溝通</a:t>
                </a:r>
                <a:endParaRPr lang="zh-TW" altLang="en-US" dirty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  <p:sp>
            <p:nvSpPr>
              <p:cNvPr id="11" name="向右箭號 10"/>
              <p:cNvSpPr/>
              <p:nvPr/>
            </p:nvSpPr>
            <p:spPr>
              <a:xfrm>
                <a:off x="1962720" y="3248980"/>
                <a:ext cx="288032" cy="360040"/>
              </a:xfrm>
              <a:prstGeom prst="rightArrow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2" name="向右箭號 11"/>
              <p:cNvSpPr/>
              <p:nvPr/>
            </p:nvSpPr>
            <p:spPr>
              <a:xfrm>
                <a:off x="1962720" y="4354476"/>
                <a:ext cx="288032" cy="360040"/>
              </a:xfrm>
              <a:prstGeom prst="rightArrow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17" name="直線接點 16"/>
              <p:cNvCxnSpPr/>
              <p:nvPr/>
            </p:nvCxnSpPr>
            <p:spPr>
              <a:xfrm>
                <a:off x="2788775" y="3609020"/>
                <a:ext cx="432048" cy="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線接點 18"/>
              <p:cNvCxnSpPr/>
              <p:nvPr/>
            </p:nvCxnSpPr>
            <p:spPr>
              <a:xfrm>
                <a:off x="2771800" y="4545124"/>
                <a:ext cx="432048" cy="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線接點 19"/>
              <p:cNvCxnSpPr/>
              <p:nvPr/>
            </p:nvCxnSpPr>
            <p:spPr>
              <a:xfrm>
                <a:off x="3220823" y="3609020"/>
                <a:ext cx="0" cy="936104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線接點 22"/>
              <p:cNvCxnSpPr/>
              <p:nvPr/>
            </p:nvCxnSpPr>
            <p:spPr>
              <a:xfrm>
                <a:off x="3220823" y="4077072"/>
                <a:ext cx="432048" cy="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接點 23"/>
              <p:cNvCxnSpPr/>
              <p:nvPr/>
            </p:nvCxnSpPr>
            <p:spPr>
              <a:xfrm>
                <a:off x="3698311" y="3609020"/>
                <a:ext cx="0" cy="936104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線接點 24"/>
              <p:cNvCxnSpPr/>
              <p:nvPr/>
            </p:nvCxnSpPr>
            <p:spPr>
              <a:xfrm>
                <a:off x="3707904" y="3609020"/>
                <a:ext cx="432048" cy="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線接點 25"/>
              <p:cNvCxnSpPr/>
              <p:nvPr/>
            </p:nvCxnSpPr>
            <p:spPr>
              <a:xfrm>
                <a:off x="3707904" y="4565285"/>
                <a:ext cx="432048" cy="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圓角矩形 9"/>
              <p:cNvSpPr/>
              <p:nvPr/>
            </p:nvSpPr>
            <p:spPr>
              <a:xfrm>
                <a:off x="2339752" y="4293096"/>
                <a:ext cx="432048" cy="1692188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dirty="0">
                    <a:solidFill>
                      <a:schemeClr val="tx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成績</a:t>
                </a:r>
                <a:r>
                  <a:rPr lang="zh-TW" altLang="en-US" dirty="0" smtClean="0">
                    <a:solidFill>
                      <a:schemeClr val="tx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　教務處</a:t>
                </a:r>
                <a:endParaRPr lang="zh-TW" altLang="en-US" dirty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  <p:sp>
            <p:nvSpPr>
              <p:cNvPr id="9" name="圓角矩形 8"/>
              <p:cNvSpPr/>
              <p:nvPr/>
            </p:nvSpPr>
            <p:spPr>
              <a:xfrm>
                <a:off x="2339752" y="2276872"/>
                <a:ext cx="432048" cy="1692188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dirty="0" smtClean="0">
                    <a:solidFill>
                      <a:schemeClr val="tx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懲處　學務處</a:t>
                </a:r>
                <a:endParaRPr lang="zh-TW" altLang="en-US" dirty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  <p:sp>
            <p:nvSpPr>
              <p:cNvPr id="27" name="圓角矩形 26"/>
              <p:cNvSpPr/>
              <p:nvPr/>
            </p:nvSpPr>
            <p:spPr>
              <a:xfrm>
                <a:off x="3851920" y="3408172"/>
                <a:ext cx="720080" cy="378042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dirty="0" smtClean="0">
                    <a:solidFill>
                      <a:schemeClr val="tx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接受</a:t>
                </a:r>
                <a:endParaRPr lang="zh-TW" altLang="en-US" dirty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  <p:sp>
            <p:nvSpPr>
              <p:cNvPr id="28" name="圓角矩形 27"/>
              <p:cNvSpPr/>
              <p:nvPr/>
            </p:nvSpPr>
            <p:spPr>
              <a:xfrm>
                <a:off x="3303358" y="4653868"/>
                <a:ext cx="699025" cy="378042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dirty="0">
                    <a:solidFill>
                      <a:schemeClr val="tx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不服</a:t>
                </a:r>
              </a:p>
            </p:txBody>
          </p:sp>
        </p:grpSp>
        <p:sp>
          <p:nvSpPr>
            <p:cNvPr id="15" name="圓角矩形 14"/>
            <p:cNvSpPr/>
            <p:nvPr/>
          </p:nvSpPr>
          <p:spPr>
            <a:xfrm>
              <a:off x="4122999" y="4324090"/>
              <a:ext cx="432048" cy="1368152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申訴窗口</a:t>
              </a:r>
              <a:endPara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0" name="圓角矩形 29"/>
            <p:cNvSpPr/>
            <p:nvPr/>
          </p:nvSpPr>
          <p:spPr>
            <a:xfrm>
              <a:off x="4716016" y="4367263"/>
              <a:ext cx="756605" cy="39604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30</a:t>
              </a:r>
              <a:r>
                <a:rPr lang="zh-TW" altLang="en-US" sz="1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日內</a:t>
              </a:r>
              <a:endPara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cxnSp>
          <p:nvCxnSpPr>
            <p:cNvPr id="33" name="直線接點 32"/>
            <p:cNvCxnSpPr/>
            <p:nvPr/>
          </p:nvCxnSpPr>
          <p:spPr>
            <a:xfrm>
              <a:off x="6010398" y="4819145"/>
              <a:ext cx="627991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圓角矩形 31"/>
            <p:cNvSpPr/>
            <p:nvPr/>
          </p:nvSpPr>
          <p:spPr>
            <a:xfrm>
              <a:off x="5578350" y="3531248"/>
              <a:ext cx="432048" cy="2623282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召開申訴評議委員會</a:t>
              </a:r>
              <a:endPara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6" name="圓角矩形 35"/>
            <p:cNvSpPr/>
            <p:nvPr/>
          </p:nvSpPr>
          <p:spPr>
            <a:xfrm>
              <a:off x="6405990" y="3377936"/>
              <a:ext cx="468052" cy="110530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需</a:t>
              </a:r>
              <a:endParaRPr lang="en-US" altLang="zh-TW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dirty="0" smtClean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調查</a:t>
              </a:r>
              <a:endPara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9" name="圓角矩形 38"/>
            <p:cNvSpPr/>
            <p:nvPr/>
          </p:nvSpPr>
          <p:spPr>
            <a:xfrm>
              <a:off x="7126522" y="3015615"/>
              <a:ext cx="468052" cy="125770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組成小組</a:t>
              </a:r>
              <a:endParaRPr lang="en-US" altLang="zh-TW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cxnSp>
          <p:nvCxnSpPr>
            <p:cNvPr id="41" name="直線接點 40"/>
            <p:cNvCxnSpPr/>
            <p:nvPr/>
          </p:nvCxnSpPr>
          <p:spPr>
            <a:xfrm flipV="1">
              <a:off x="6839506" y="5414230"/>
              <a:ext cx="1692934" cy="20554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圓角矩形 39"/>
            <p:cNvSpPr/>
            <p:nvPr/>
          </p:nvSpPr>
          <p:spPr>
            <a:xfrm>
              <a:off x="6405990" y="5066732"/>
              <a:ext cx="468052" cy="125102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不</a:t>
              </a:r>
              <a:endParaRPr lang="en-US" altLang="zh-TW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dirty="0" smtClean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需</a:t>
              </a:r>
              <a:endParaRPr lang="en-US" altLang="zh-TW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dirty="0" smtClean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調查</a:t>
              </a:r>
              <a:endPara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42" name="圓角矩形 41"/>
            <p:cNvSpPr/>
            <p:nvPr/>
          </p:nvSpPr>
          <p:spPr>
            <a:xfrm>
              <a:off x="8532440" y="3603700"/>
              <a:ext cx="468052" cy="205733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作成評議決定書</a:t>
              </a:r>
              <a:endParaRPr lang="en-US" altLang="zh-TW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44" name="圓角矩形 43"/>
            <p:cNvSpPr/>
            <p:nvPr/>
          </p:nvSpPr>
          <p:spPr>
            <a:xfrm>
              <a:off x="7123172" y="5285459"/>
              <a:ext cx="1109365" cy="406783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1</a:t>
              </a:r>
              <a:r>
                <a:rPr lang="en-US" altLang="zh-TW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0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日內</a:t>
              </a:r>
              <a:endParaRPr lang="zh-TW" altLang="en-US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52" name="圓角矩形 51"/>
          <p:cNvSpPr/>
          <p:nvPr/>
        </p:nvSpPr>
        <p:spPr>
          <a:xfrm>
            <a:off x="7411737" y="1730634"/>
            <a:ext cx="432048" cy="262328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召開申訴評議委員會</a:t>
            </a:r>
            <a:endParaRPr lang="zh-TW" altLang="en-US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6" name="圓角矩形 55"/>
          <p:cNvSpPr/>
          <p:nvPr/>
        </p:nvSpPr>
        <p:spPr>
          <a:xfrm>
            <a:off x="5437143" y="2040697"/>
            <a:ext cx="1737356" cy="71752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日內完成調查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必要時得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延長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，不得逾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endParaRPr lang="zh-TW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8" name="圓角矩形 57"/>
          <p:cNvSpPr/>
          <p:nvPr/>
        </p:nvSpPr>
        <p:spPr>
          <a:xfrm>
            <a:off x="8710301" y="3646298"/>
            <a:ext cx="395536" cy="14964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送達申訴人</a:t>
            </a:r>
          </a:p>
        </p:txBody>
      </p:sp>
      <p:sp>
        <p:nvSpPr>
          <p:cNvPr id="59" name="圓角矩形 58"/>
          <p:cNvSpPr/>
          <p:nvPr/>
        </p:nvSpPr>
        <p:spPr>
          <a:xfrm>
            <a:off x="5640317" y="4381668"/>
            <a:ext cx="360040" cy="4795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受理</a:t>
            </a:r>
            <a:endParaRPr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62" name="直線接點 61"/>
          <p:cNvCxnSpPr/>
          <p:nvPr/>
        </p:nvCxnSpPr>
        <p:spPr>
          <a:xfrm>
            <a:off x="5287866" y="6508886"/>
            <a:ext cx="2974544" cy="42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圓角矩形 59"/>
          <p:cNvSpPr/>
          <p:nvPr/>
        </p:nvSpPr>
        <p:spPr>
          <a:xfrm>
            <a:off x="6148952" y="6237312"/>
            <a:ext cx="360040" cy="55154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不受理</a:t>
            </a:r>
            <a:endParaRPr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6" name="圓角矩形 65"/>
          <p:cNvSpPr/>
          <p:nvPr/>
        </p:nvSpPr>
        <p:spPr>
          <a:xfrm>
            <a:off x="8041471" y="2727075"/>
            <a:ext cx="402281" cy="55496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1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en-US" altLang="zh-TW" sz="1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0</a:t>
            </a:r>
            <a:r>
              <a:rPr lang="zh-TW" altLang="en-US" sz="1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日內</a:t>
            </a:r>
            <a:endParaRPr lang="zh-TW" altLang="en-US" sz="1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8" name="圓角矩形 67"/>
          <p:cNvSpPr/>
          <p:nvPr/>
        </p:nvSpPr>
        <p:spPr>
          <a:xfrm>
            <a:off x="6796275" y="6305493"/>
            <a:ext cx="1109365" cy="40678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0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日內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71871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流程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學生受處分，收到學校懲處通知信。</a:t>
            </a:r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學生可先至相關單位做溝通協調</a:t>
            </a:r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pPr marL="118872" indent="0">
              <a:buNone/>
            </a:pP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　</a:t>
            </a:r>
            <a:r>
              <a:rPr lang="zh-TW" altLang="en-US" sz="2800" b="1" dirty="0" smtClean="0">
                <a:latin typeface="新細明體"/>
                <a:ea typeface="新細明體"/>
              </a:rPr>
              <a:t>◎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管教、獎懲有疑義－</a:t>
            </a:r>
            <a:r>
              <a:rPr lang="zh-TW" altLang="en-US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學務處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 marL="118872" indent="0">
              <a:buNone/>
            </a:pP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　</a:t>
            </a:r>
            <a:r>
              <a:rPr lang="zh-TW" altLang="en-US" sz="2800" b="1" dirty="0" smtClean="0">
                <a:latin typeface="新細明體"/>
                <a:ea typeface="新細明體"/>
              </a:rPr>
              <a:t>◎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教學、成績有疑義－</a:t>
            </a:r>
            <a:r>
              <a:rPr lang="zh-TW" altLang="en-US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教務處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提出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申訴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822161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若經溝通依然認為有提起申訴之必要，則至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申訴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窗口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（本校為輔導室）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提起申訴，輔導室老師會先與學生做良性溝通，了解其情緒與訴求，若學生依然有申訴的訴求，則進入申訴流程。</a:t>
            </a:r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pPr marL="118872" indent="0">
              <a:buNone/>
            </a:pPr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懲處通知信需著明：</a:t>
            </a:r>
            <a:r>
              <a:rPr lang="zh-TW" altLang="zh-TW" b="1" dirty="0"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學生或學生自治組織提起申訴者（以下簡稱申訴人），應於收受或知悉原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措施之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次日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起</a:t>
            </a: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30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日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內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，以書面向學校為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之。」</a:t>
            </a:r>
            <a:r>
              <a:rPr lang="zh-TW" altLang="zh-TW" b="1" dirty="0" smtClean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pPr marL="118872" indent="0">
              <a:buNone/>
            </a:pPr>
            <a:r>
              <a:rPr lang="en-US" altLang="zh-TW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依據：國立</a:t>
            </a:r>
            <a:r>
              <a:rPr lang="zh-TW" altLang="en-US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玉里高級中學學生申訴評議委員會組織及運作要點</a:t>
            </a:r>
            <a:r>
              <a:rPr lang="zh-TW" altLang="en-US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條</a:t>
            </a:r>
            <a:r>
              <a:rPr lang="en-US" altLang="zh-TW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b="1" dirty="0" smtClean="0">
              <a:solidFill>
                <a:srgbClr val="00B0F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4618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撤銷申訴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822161"/>
          </a:xfrm>
        </p:spPr>
        <p:txBody>
          <a:bodyPr>
            <a:normAutofit/>
          </a:bodyPr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申訴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人向學校提起申訴，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同一案件以一次為限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。申訴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人提起申訴後，於學生申訴評議決定書（以下簡稱評議決定書）送達前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，得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撤回申訴。申訴經撤回者，申評會應終結申訴案件之評議，並以書面通知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申訴人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及其法定代理人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申訴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經撤回後，不得就同一案件再提起申訴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118872" indent="0">
              <a:buNone/>
            </a:pPr>
            <a:r>
              <a:rPr lang="en-US" altLang="zh-TW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依據：國立玉里高級中學學生申訴評議委員會組織及運作要點</a:t>
            </a:r>
            <a:r>
              <a:rPr lang="zh-TW" altLang="en-US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9</a:t>
            </a:r>
            <a:r>
              <a:rPr lang="zh-TW" altLang="en-US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條</a:t>
            </a:r>
            <a:r>
              <a:rPr lang="en-US" altLang="zh-TW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開會方式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zh-TW" b="1" dirty="0" smtClean="0">
                <a:latin typeface="標楷體" pitchFamily="65" charset="-120"/>
                <a:ea typeface="標楷體" pitchFamily="65" charset="-120"/>
              </a:rPr>
              <a:t>會議之舉行以不公開為原則。</a:t>
            </a:r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b="1" dirty="0" smtClean="0">
                <a:latin typeface="標楷體" pitchFamily="65" charset="-120"/>
                <a:ea typeface="標楷體" pitchFamily="65" charset="-120"/>
              </a:rPr>
              <a:t>申評會必要時</a:t>
            </a:r>
            <a:r>
              <a:rPr lang="zh-TW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得</a:t>
            </a:r>
            <a:r>
              <a:rPr lang="zh-TW" altLang="zh-TW" b="1" dirty="0" smtClean="0">
                <a:latin typeface="標楷體" pitchFamily="65" charset="-120"/>
                <a:ea typeface="標楷體" pitchFamily="65" charset="-120"/>
              </a:rPr>
              <a:t>通知申訴人，對造或其他關係人到會說明，另申訴人（或父母、法定監護人）亦</a:t>
            </a:r>
            <a:r>
              <a:rPr lang="zh-TW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得</a:t>
            </a:r>
            <a:r>
              <a:rPr lang="zh-TW" altLang="zh-TW" b="1" dirty="0" smtClean="0">
                <a:latin typeface="標楷體" pitchFamily="65" charset="-120"/>
                <a:ea typeface="標楷體" pitchFamily="65" charset="-120"/>
              </a:rPr>
              <a:t>要求到會說明。</a:t>
            </a:r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pPr marL="118872" indent="0">
              <a:buNone/>
            </a:pPr>
            <a:r>
              <a:rPr lang="en-US" altLang="zh-TW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依據：國立玉里高級中學學生申訴評議委員會組織及運作要點</a:t>
            </a:r>
            <a:r>
              <a:rPr lang="zh-TW" altLang="en-US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15</a:t>
            </a:r>
            <a:r>
              <a:rPr lang="zh-TW" altLang="en-US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條</a:t>
            </a:r>
            <a:r>
              <a:rPr lang="en-US" altLang="zh-TW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b="1" dirty="0" smtClean="0">
                <a:latin typeface="標楷體" pitchFamily="65" charset="-120"/>
                <a:ea typeface="標楷體" pitchFamily="65" charset="-120"/>
              </a:rPr>
              <a:t>申評會開會</a:t>
            </a:r>
            <a:r>
              <a:rPr lang="zh-TW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應</a:t>
            </a:r>
            <a:r>
              <a:rPr lang="zh-TW" altLang="zh-TW" b="1" dirty="0" smtClean="0">
                <a:latin typeface="標楷體" pitchFamily="65" charset="-120"/>
                <a:ea typeface="標楷體" pitchFamily="65" charset="-120"/>
              </a:rPr>
              <a:t>有委員</a:t>
            </a:r>
            <a:r>
              <a:rPr lang="zh-TW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三分之二以上</a:t>
            </a:r>
            <a:r>
              <a:rPr lang="zh-TW" altLang="zh-TW" b="1" dirty="0" smtClean="0">
                <a:latin typeface="標楷體" pitchFamily="65" charset="-120"/>
                <a:ea typeface="標楷體" pitchFamily="65" charset="-120"/>
              </a:rPr>
              <a:t>出席（委員如係利害關係人應迴避），評議書之決議</a:t>
            </a:r>
            <a:r>
              <a:rPr lang="zh-TW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應</a:t>
            </a:r>
            <a:r>
              <a:rPr lang="zh-TW" altLang="zh-TW" b="1" dirty="0" smtClean="0">
                <a:latin typeface="標楷體" pitchFamily="65" charset="-120"/>
                <a:ea typeface="標楷體" pitchFamily="65" charset="-120"/>
              </a:rPr>
              <a:t>有出席委員</a:t>
            </a:r>
            <a:r>
              <a:rPr lang="zh-TW" altLang="en-US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過半數以上</a:t>
            </a:r>
            <a:r>
              <a:rPr lang="zh-TW" altLang="zh-TW" b="1" dirty="0" smtClean="0">
                <a:latin typeface="標楷體" pitchFamily="65" charset="-120"/>
                <a:ea typeface="標楷體" pitchFamily="65" charset="-120"/>
              </a:rPr>
              <a:t>同意。</a:t>
            </a:r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pPr marL="118872" indent="0">
              <a:buNone/>
            </a:pPr>
            <a:r>
              <a:rPr lang="en-US" altLang="zh-TW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依據：國立玉里高級中學學生申訴評議委員會組織及運作要點第</a:t>
            </a:r>
            <a:r>
              <a:rPr lang="en-US" altLang="zh-TW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11</a:t>
            </a:r>
            <a:r>
              <a:rPr lang="zh-TW" altLang="en-US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條</a:t>
            </a:r>
            <a:r>
              <a:rPr lang="en-US" altLang="zh-TW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118872" indent="0">
              <a:buNone/>
            </a:pPr>
            <a:endParaRPr lang="zh-TW" altLang="zh-TW" b="1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申訴案件調查小組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申評會處理申訴案件，應依職權調查證據，並得經決議成立調查小組調查。</a:t>
            </a:r>
          </a:p>
          <a:p>
            <a:r>
              <a:rPr lang="zh-TW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前項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調查小組以</a:t>
            </a:r>
            <a:r>
              <a:rPr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三人或五人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為原則；必要時，成員得一部或全部外聘</a:t>
            </a:r>
            <a:r>
              <a:rPr lang="zh-TW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8872" indent="0">
              <a:buNone/>
            </a:pPr>
            <a:r>
              <a:rPr lang="en-US" altLang="zh-TW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依據：國立玉里高級中學學生申訴評議委員會組織及運作要點第</a:t>
            </a:r>
            <a:r>
              <a:rPr lang="en-US" altLang="zh-TW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條</a:t>
            </a:r>
            <a:r>
              <a:rPr lang="en-US" altLang="zh-TW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調查小組應於組成</a:t>
            </a:r>
            <a:r>
              <a:rPr lang="zh-TW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後</a:t>
            </a:r>
            <a:r>
              <a:rPr lang="en-US" altLang="zh-TW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TW" altLang="zh-TW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內完成調查；必要時，得予延長，延長期間</a:t>
            </a:r>
            <a:r>
              <a:rPr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不得</a:t>
            </a:r>
            <a:r>
              <a:rPr lang="zh-TW" altLang="zh-TW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逾</a:t>
            </a:r>
            <a:r>
              <a:rPr lang="en-US" altLang="zh-TW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zh-TW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，並應通知申訴人</a:t>
            </a:r>
            <a:r>
              <a:rPr lang="zh-TW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8872" indent="0">
              <a:buNone/>
            </a:pPr>
            <a:r>
              <a:rPr lang="en-US" altLang="zh-TW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依據：國立玉里高級中學學生申訴評議委員會組織及運作要點第</a:t>
            </a:r>
            <a:r>
              <a:rPr lang="en-US" altLang="zh-TW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13</a:t>
            </a:r>
            <a:r>
              <a:rPr lang="zh-TW" altLang="en-US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條</a:t>
            </a:r>
            <a:r>
              <a:rPr lang="en-US" altLang="zh-TW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zh-TW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59357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評議結果效力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Clr>
                <a:srgbClr val="F0AD00"/>
              </a:buClr>
            </a:pPr>
            <a:r>
              <a:rPr lang="zh-TW" altLang="zh-TW" sz="3000" b="1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申評會對申訴案件提出討論及評議，經決議之評議書應由申評會之召集人簽署後，做成評議決定通知書，評議決定書應包括</a:t>
            </a:r>
            <a:r>
              <a:rPr lang="zh-TW" altLang="zh-TW" sz="3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主文、事實、理由</a:t>
            </a:r>
            <a:r>
              <a:rPr lang="zh-TW" altLang="zh-TW" sz="3000" b="1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等內容</a:t>
            </a:r>
            <a:r>
              <a:rPr lang="zh-TW" altLang="en-US" sz="3000" b="1" dirty="0" smtClean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000" b="1" dirty="0" smtClean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Clr>
                <a:srgbClr val="F0AD00"/>
              </a:buClr>
            </a:pPr>
            <a:endParaRPr lang="en-US" altLang="zh-TW" sz="3000" b="1" dirty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  <a:p>
            <a:pPr lvl="0">
              <a:buClr>
                <a:srgbClr val="F0AD00"/>
              </a:buClr>
            </a:pPr>
            <a:r>
              <a:rPr lang="zh-TW" altLang="en-US" sz="3000" b="1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申訴之評議決定，應</a:t>
            </a:r>
            <a:r>
              <a:rPr lang="zh-TW" altLang="en-US" sz="3000" b="1" dirty="0" smtClean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於評議</a:t>
            </a:r>
            <a:r>
              <a:rPr lang="zh-TW" altLang="en-US" sz="3000" b="1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決定之次日起</a:t>
            </a:r>
            <a:r>
              <a:rPr lang="en-US" altLang="zh-TW" sz="3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 sz="3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日內</a:t>
            </a:r>
            <a:r>
              <a:rPr lang="zh-TW" altLang="en-US" sz="3000" b="1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</a:rPr>
              <a:t>，作成「評議決定書」</a:t>
            </a:r>
            <a:endParaRPr lang="en-US" altLang="zh-TW" sz="3000" b="1" dirty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pPr marL="118872" indent="0">
              <a:buNone/>
            </a:pPr>
            <a:r>
              <a:rPr lang="en-US" altLang="zh-TW" sz="3000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000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依據：國立玉里高級中學學生申訴評議委員會組織及運作要點</a:t>
            </a:r>
            <a:r>
              <a:rPr lang="zh-TW" altLang="en-US" sz="3000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 sz="3000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en-US" sz="3000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條</a:t>
            </a:r>
            <a:r>
              <a:rPr lang="en-US" altLang="zh-TW" sz="3000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118872" indent="0">
              <a:buNone/>
            </a:pP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不受理之申訴案件</a:t>
            </a:r>
            <a:r>
              <a:rPr lang="zh-TW" altLang="zh-TW" sz="3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亦應做成評議書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，明列主文和理由。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marL="118872" indent="0">
              <a:buNone/>
            </a:pPr>
            <a:endParaRPr lang="zh-TW" altLang="zh-TW" b="1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對申訴不服之救濟方式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評議決定書應附</a:t>
            </a:r>
            <a:r>
              <a:rPr lang="zh-TW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記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不服評議決定，得於評議決定書送達之次日</a:t>
            </a:r>
            <a:r>
              <a:rPr lang="zh-TW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起</a:t>
            </a:r>
            <a:r>
              <a:rPr lang="en-US" altLang="zh-TW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zh-TW" altLang="zh-TW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內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，以書面向再申訴</a:t>
            </a:r>
            <a:r>
              <a:rPr lang="zh-TW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機關</a:t>
            </a:r>
            <a:r>
              <a:rPr lang="en-US" altLang="zh-TW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教育部</a:t>
            </a:r>
            <a:r>
              <a:rPr lang="en-US" altLang="zh-TW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提起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再申訴</a:t>
            </a:r>
            <a:r>
              <a:rPr lang="zh-TW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8872" indent="0">
              <a:buNone/>
            </a:pPr>
            <a:r>
              <a:rPr lang="en-US" altLang="zh-TW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依據：國立玉里高級中學學生申訴評議委員會組織及運作要點第</a:t>
            </a:r>
            <a:r>
              <a:rPr lang="en-US" altLang="zh-TW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en-US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條</a:t>
            </a:r>
            <a:r>
              <a:rPr lang="en-US" altLang="zh-TW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pPr marL="118872" indent="0">
              <a:buNone/>
            </a:pPr>
            <a:endParaRPr lang="zh-TW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8872" indent="0">
              <a:buNone/>
            </a:pPr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申訴期間學生權益之保障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學校對於足以改變學生身分或損害其受教育機會措施之申訴案學生，於評議決定確定前，應以彈性輔導方式，</a:t>
            </a:r>
            <a:r>
              <a:rPr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安排其繼續留校就讀</a:t>
            </a:r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，並以書面載明學籍相關之權利及義務。</a:t>
            </a:r>
          </a:p>
          <a:p>
            <a:pPr marL="118872" indent="0">
              <a:buNone/>
            </a:pPr>
            <a:r>
              <a:rPr lang="en-US" altLang="zh-TW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依據：國立玉里高級中學學生申訴評議委員會組織及運作要點第</a:t>
            </a:r>
            <a:r>
              <a:rPr lang="en-US" altLang="zh-TW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22</a:t>
            </a:r>
            <a:r>
              <a:rPr lang="zh-TW" altLang="en-US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條</a:t>
            </a:r>
            <a:r>
              <a:rPr lang="en-US" altLang="zh-TW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2387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申評會委員之權益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學校教師執行申評會委員職務時，學校應核予公假，所遺課務由學校遴聘合格人員代課，並核支代課鐘點費</a:t>
            </a:r>
            <a:r>
              <a:rPr lang="zh-TW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8872" indent="0">
              <a:buNone/>
            </a:pPr>
            <a:r>
              <a:rPr lang="en-US" altLang="zh-TW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依據：國立玉里高級中學學生申訴評議委員會組織及運作要點第</a:t>
            </a:r>
            <a:r>
              <a:rPr lang="en-US" altLang="zh-TW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24</a:t>
            </a:r>
            <a:r>
              <a:rPr lang="zh-TW" altLang="en-US" b="1" dirty="0" smtClean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條</a:t>
            </a:r>
            <a:r>
              <a:rPr lang="en-US" altLang="zh-TW" b="1" dirty="0">
                <a:solidFill>
                  <a:srgbClr val="00B0F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en-US" altLang="zh-TW" b="1" dirty="0">
              <a:latin typeface="標楷體" pitchFamily="65" charset="-120"/>
              <a:ea typeface="標楷體" pitchFamily="65" charset="-120"/>
            </a:endParaRPr>
          </a:p>
          <a:p>
            <a:endParaRPr lang="zh-TW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68958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臨時動議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8067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2780928"/>
            <a:ext cx="8229600" cy="3475856"/>
          </a:xfrm>
        </p:spPr>
        <p:txBody>
          <a:bodyPr>
            <a:normAutofit/>
          </a:bodyPr>
          <a:lstStyle/>
          <a:p>
            <a:pPr marL="118872" indent="0">
              <a:buNone/>
            </a:pPr>
            <a:r>
              <a:rPr lang="zh-TW" altLang="en-US" sz="3600" dirty="0">
                <a:solidFill>
                  <a:schemeClr val="accent1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讓我們一起建立善意溝通的友善</a:t>
            </a:r>
            <a:r>
              <a:rPr lang="zh-TW" altLang="en-US" sz="3600" dirty="0" smtClean="0">
                <a:solidFill>
                  <a:schemeClr val="accent1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校園</a:t>
            </a:r>
            <a:r>
              <a:rPr lang="en-US" altLang="zh-TW" sz="3600" dirty="0" smtClean="0">
                <a:solidFill>
                  <a:schemeClr val="accent1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!</a:t>
            </a:r>
            <a:endParaRPr lang="zh-TW" altLang="en-US" sz="3600" dirty="0">
              <a:solidFill>
                <a:schemeClr val="accent1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129962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模組">
  <a:themeElements>
    <a:clrScheme name="模組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模組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模組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479</TotalTime>
  <Words>916</Words>
  <Application>Microsoft Office PowerPoint</Application>
  <PresentationFormat>如螢幕大小 (4:3)</PresentationFormat>
  <Paragraphs>85</Paragraphs>
  <Slides>16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模組</vt:lpstr>
      <vt:lpstr>PowerPoint 簡報</vt:lpstr>
      <vt:lpstr>PowerPoint 簡報</vt:lpstr>
      <vt:lpstr>議程</vt:lpstr>
      <vt:lpstr>依據</vt:lpstr>
      <vt:lpstr>申訴流程圖</vt:lpstr>
      <vt:lpstr>流程</vt:lpstr>
      <vt:lpstr>提出申訴</vt:lpstr>
      <vt:lpstr>撤銷申訴</vt:lpstr>
      <vt:lpstr>開會方式</vt:lpstr>
      <vt:lpstr>申訴案件調查小組</vt:lpstr>
      <vt:lpstr>評議結果效力</vt:lpstr>
      <vt:lpstr>對申訴不服之救濟方式</vt:lpstr>
      <vt:lpstr>申訴期間學生權益之保障</vt:lpstr>
      <vt:lpstr>申評會委員之權益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學生申訴流程說明</dc:title>
  <dc:creator>user</dc:creator>
  <cp:lastModifiedBy>user</cp:lastModifiedBy>
  <cp:revision>30</cp:revision>
  <dcterms:created xsi:type="dcterms:W3CDTF">2017-09-29T01:51:51Z</dcterms:created>
  <dcterms:modified xsi:type="dcterms:W3CDTF">2026-10-28T00:52:18Z</dcterms:modified>
</cp:coreProperties>
</file>