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1"/>
  </p:handoutMasterIdLst>
  <p:sldIdLst>
    <p:sldId id="256" r:id="rId2"/>
    <p:sldId id="277" r:id="rId3"/>
    <p:sldId id="257" r:id="rId4"/>
    <p:sldId id="261" r:id="rId5"/>
    <p:sldId id="259" r:id="rId6"/>
    <p:sldId id="260" r:id="rId7"/>
    <p:sldId id="263" r:id="rId8"/>
    <p:sldId id="264" r:id="rId9"/>
    <p:sldId id="274" r:id="rId10"/>
    <p:sldId id="258" r:id="rId11"/>
    <p:sldId id="268" r:id="rId12"/>
    <p:sldId id="269" r:id="rId13"/>
    <p:sldId id="270" r:id="rId14"/>
    <p:sldId id="271" r:id="rId15"/>
    <p:sldId id="265" r:id="rId16"/>
    <p:sldId id="266" r:id="rId17"/>
    <p:sldId id="272" r:id="rId18"/>
    <p:sldId id="273" r:id="rId19"/>
    <p:sldId id="276" r:id="rId20"/>
    <p:sldId id="278" r:id="rId21"/>
    <p:sldId id="282" r:id="rId22"/>
    <p:sldId id="279" r:id="rId23"/>
    <p:sldId id="281" r:id="rId24"/>
    <p:sldId id="280" r:id="rId25"/>
    <p:sldId id="284" r:id="rId26"/>
    <p:sldId id="283" r:id="rId27"/>
    <p:sldId id="285" r:id="rId28"/>
    <p:sldId id="286" r:id="rId29"/>
    <p:sldId id="287" r:id="rId30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43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6BD92-EE80-4300-BC86-FD6EA9B961FD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4ACBF-3D75-4DC6-89E9-67803775C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748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70D954-6684-4354-953F-C245578FE862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AF2509-58B6-477C-AA58-CF165FFCBD0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660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D954-6684-4354-953F-C245578FE862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2509-58B6-477C-AA58-CF165FFCBD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829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D954-6684-4354-953F-C245578FE862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2509-58B6-477C-AA58-CF165FFCBD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55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D954-6684-4354-953F-C245578FE862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2509-58B6-477C-AA58-CF165FFCBD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13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F70D954-6684-4354-953F-C245578FE862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1AF2509-58B6-477C-AA58-CF165FFCBD04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12636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D954-6684-4354-953F-C245578FE862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2509-58B6-477C-AA58-CF165FFCBD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04317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D954-6684-4354-953F-C245578FE862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2509-58B6-477C-AA58-CF165FFCBD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11724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D954-6684-4354-953F-C245578FE862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2509-58B6-477C-AA58-CF165FFCBD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811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D954-6684-4354-953F-C245578FE862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2509-58B6-477C-AA58-CF165FFCBD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520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F70D954-6684-4354-953F-C245578FE862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1AF2509-58B6-477C-AA58-CF165FFCBD0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728842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4294967295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F70D954-6684-4354-953F-C245578FE862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1AF2509-58B6-477C-AA58-CF165FFCBD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72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F70D954-6684-4354-953F-C245578FE862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1AF2509-58B6-477C-AA58-CF165FFCBD0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206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4294967295" pos="79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720">
          <p15:clr>
            <a:srgbClr val="F26B43"/>
          </p15:clr>
        </p15:guide>
        <p15:guide id="4294967295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rkaTIQr1iU&amp;list=PLDdSmEJXRI3e_QApg6H3k4L4UxoFx1Zgf&amp;index=4" TargetMode="External"/><Relationship Id="rId2" Type="http://schemas.openxmlformats.org/officeDocument/2006/relationships/hyperlink" Target="https://www.youtube.com/watch?v=cdWSkdMt-j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ba.just.edu.tw/bin/home.php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c.edu.tw/apply112/query.php" TargetMode="External"/><Relationship Id="rId2" Type="http://schemas.openxmlformats.org/officeDocument/2006/relationships/hyperlink" Target="https://career.ceec.edu.tw/Account/LoginInde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tea506@ylsh.hlc.edu.tw" TargetMode="External"/><Relationship Id="rId2" Type="http://schemas.openxmlformats.org/officeDocument/2006/relationships/hyperlink" Target="https://www.ylsh.hlc.edu.tw/uploads/1712726544319RnhLkwSC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017837"/>
          </a:xfrm>
        </p:spPr>
        <p:txBody>
          <a:bodyPr>
            <a:normAutofit/>
          </a:bodyPr>
          <a:lstStyle/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備審資料怎麼寫</a:t>
            </a:r>
            <a: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b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創造屬於自己的獨特故事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499504"/>
            <a:ext cx="9144000" cy="1655762"/>
          </a:xfrm>
        </p:spPr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115.04.14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陳俊瑋老師</a:t>
            </a:r>
          </a:p>
        </p:txBody>
      </p:sp>
    </p:spTree>
    <p:extLst>
      <p:ext uri="{BB962C8B-B14F-4D97-AF65-F5344CB8AC3E}">
        <p14:creationId xmlns:p14="http://schemas.microsoft.com/office/powerpoint/2010/main" val="20813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二、放下備審資料後，仍讓教授留下深刻印象（好的印象）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387601"/>
            <a:ext cx="10178322" cy="4702726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用一種對岸的說法：「含金量高」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內容不在多，而在「精」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506" y="3248024"/>
            <a:ext cx="4115494" cy="320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8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二、放下備審資料後，仍讓教授留下深刻印象（好的印象）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014134" y="2187305"/>
            <a:ext cx="6205372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cap="all" spc="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絕招三：有特色的</a:t>
            </a:r>
            <a:r>
              <a:rPr lang="en-US" altLang="zh-TW" sz="3600" cap="all" spc="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Slogan</a:t>
            </a:r>
            <a:endParaRPr lang="zh-TW" altLang="en-US" sz="3600" cap="all" spc="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040467" y="3302000"/>
            <a:ext cx="620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想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想讓你印象深刻的廣告詞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562" y="4076366"/>
            <a:ext cx="4182532" cy="235267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3908355"/>
            <a:ext cx="2688696" cy="268869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828" y="3908355"/>
            <a:ext cx="3714480" cy="228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申請企業管理學系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060296"/>
            <a:ext cx="10178322" cy="922865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放下英語歌唱比賽的獎盃後，同學們告訴我：謝謝你的帶領</a:t>
            </a:r>
            <a:r>
              <a:rPr lang="zh-TW" altLang="en-US" sz="2800" dirty="0"/>
              <a:t>！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251678" y="2063634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申請輔導諮商學系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251678" y="2747626"/>
            <a:ext cx="10178322" cy="922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/>
              <a:t>與我談心的鄰居說：要不是你，我可能已經跳下去了</a:t>
            </a:r>
            <a:r>
              <a:rPr lang="en-US" altLang="zh-TW" sz="2800" dirty="0" smtClean="0"/>
              <a:t>…</a:t>
            </a:r>
            <a:endParaRPr lang="zh-TW" altLang="en-US" sz="28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251678" y="3785217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申請語言傳播學系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1251678" y="4531283"/>
            <a:ext cx="10178322" cy="922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/>
              <a:t>那部超過三萬點閱率的影片，是我經驗與心血的結晶。</a:t>
            </a:r>
            <a:endParaRPr lang="zh-TW" altLang="en-US" sz="2800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251678" y="5365868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換你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試試看！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557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二、放下備審資料後，仍讓教授留下深刻印象（好的印象）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319867" y="2187305"/>
            <a:ext cx="7560733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cap="all" spc="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絕招四：屬於你的動人故事</a:t>
            </a:r>
            <a:endParaRPr lang="zh-TW" altLang="en-US" sz="3600" cap="all" spc="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48000" y="3255017"/>
            <a:ext cx="4817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hlinkClick r:id="rId2"/>
              </a:rPr>
              <a:t>https://www.youtube.com/watch?v=cdWSkdMt-j0</a:t>
            </a:r>
            <a:endParaRPr lang="en-US" altLang="zh-TW" dirty="0" smtClean="0"/>
          </a:p>
          <a:p>
            <a:r>
              <a:rPr lang="zh-TW" altLang="en-US" dirty="0" smtClean="0"/>
              <a:t>日本瓦斯廣告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048000" y="436736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smtClean="0">
                <a:hlinkClick r:id="rId3"/>
              </a:rPr>
              <a:t>https://www.youtube.com/watch?v=urkaTIQr1iU&amp;list=PLDdSmEJXRI3e_QApg6H3k4L4UxoFx1Zgf&amp;index=4</a:t>
            </a:r>
            <a:endParaRPr lang="en-US" altLang="zh-TW" dirty="0" smtClean="0"/>
          </a:p>
          <a:p>
            <a:r>
              <a:rPr lang="zh-TW" altLang="en-US" dirty="0"/>
              <a:t>全國電子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38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505200" y="2235200"/>
            <a:ext cx="5723467" cy="8466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三、讓教授感覺到：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對！我要的就是你這種學生！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cap="all" spc="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絕招五：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三句不離本行</a:t>
            </a:r>
            <a:endParaRPr lang="zh-TW" altLang="en-US" sz="3600" cap="all" spc="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635135" y="3616036"/>
            <a:ext cx="752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EX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：如果你要報考幼兒與家庭教育學系，有哪些相關的關鍵字？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0" t="33416" r="46908" b="46057"/>
          <a:stretch/>
        </p:blipFill>
        <p:spPr bwMode="auto">
          <a:xfrm>
            <a:off x="1571567" y="4098867"/>
            <a:ext cx="3215486" cy="21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8" t="25185" r="44954" b="56049"/>
          <a:stretch/>
        </p:blipFill>
        <p:spPr bwMode="auto">
          <a:xfrm>
            <a:off x="4426528" y="4189461"/>
            <a:ext cx="3602489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9" t="44583" r="49167" b="35828"/>
          <a:stretch/>
        </p:blipFill>
        <p:spPr bwMode="auto">
          <a:xfrm>
            <a:off x="8029017" y="4147127"/>
            <a:ext cx="3031067" cy="201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2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申請企業管理學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363134"/>
            <a:ext cx="10178322" cy="2362200"/>
          </a:xfrm>
        </p:spPr>
        <p:txBody>
          <a:bodyPr/>
          <a:lstStyle/>
          <a:p>
            <a:r>
              <a:rPr lang="zh-TW" altLang="en-US" sz="3200" dirty="0">
                <a:solidFill>
                  <a:srgbClr val="00B050"/>
                </a:solidFill>
              </a:rPr>
              <a:t>我家有爸爸媽媽與一個哥哥、兩個妹妹，家庭和諧、充滿幸福</a:t>
            </a:r>
            <a:r>
              <a:rPr lang="zh-TW" altLang="en-US" sz="3200" dirty="0"/>
              <a:t>，</a:t>
            </a:r>
            <a:r>
              <a:rPr lang="zh-TW" altLang="en-US" sz="3200" dirty="0">
                <a:solidFill>
                  <a:srgbClr val="FF0000"/>
                </a:solidFill>
              </a:rPr>
              <a:t>爸爸管教嚴格，媽媽充滿慈愛</a:t>
            </a:r>
            <a:r>
              <a:rPr lang="zh-TW" altLang="en-US" sz="3200" dirty="0"/>
              <a:t>，</a:t>
            </a:r>
            <a:r>
              <a:rPr lang="zh-TW" altLang="en-US" sz="3200" dirty="0">
                <a:solidFill>
                  <a:srgbClr val="0070C0"/>
                </a:solidFill>
              </a:rPr>
              <a:t>哥哥是一名愛國的軍人，妹妹就讀國中與國小</a:t>
            </a:r>
            <a:r>
              <a:rPr lang="zh-TW" altLang="en-US" sz="3200" dirty="0" smtClean="0"/>
              <a:t>，爸爸媽媽非常重視我們的教育，我在這個家庭當中非常幸福。</a:t>
            </a:r>
            <a:endParaRPr lang="zh-TW" altLang="en-US" sz="3200" dirty="0"/>
          </a:p>
          <a:p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251678" y="4284133"/>
            <a:ext cx="10178322" cy="26669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 smtClean="0">
                <a:solidFill>
                  <a:srgbClr val="00B050"/>
                </a:solidFill>
              </a:rPr>
              <a:t>我的家</a:t>
            </a:r>
            <a:r>
              <a:rPr lang="zh-TW" altLang="en-US" sz="3200" dirty="0">
                <a:solidFill>
                  <a:srgbClr val="00B050"/>
                </a:solidFill>
              </a:rPr>
              <a:t>有五位成員</a:t>
            </a:r>
            <a:r>
              <a:rPr lang="zh-TW" altLang="en-US" sz="3200" dirty="0" smtClean="0"/>
              <a:t>，</a:t>
            </a:r>
            <a:r>
              <a:rPr lang="zh-TW" altLang="en-US" sz="3200" dirty="0" smtClean="0">
                <a:solidFill>
                  <a:srgbClr val="FF0000"/>
                </a:solidFill>
              </a:rPr>
              <a:t>父母多元的管理與全人教育方針，塑造了我積極且負責任的特質</a:t>
            </a:r>
            <a:r>
              <a:rPr lang="zh-TW" altLang="en-US" sz="3200" dirty="0" smtClean="0"/>
              <a:t>，</a:t>
            </a:r>
            <a:r>
              <a:rPr lang="zh-TW" altLang="en-US" sz="3200" dirty="0" smtClean="0">
                <a:solidFill>
                  <a:srgbClr val="0070C0"/>
                </a:solidFill>
              </a:rPr>
              <a:t>哥哥身為一名軍人，我從他身上學習到服從與自律的美德，而身為家中兩個妹妹的姊姊，</a:t>
            </a:r>
            <a:r>
              <a:rPr lang="zh-TW" altLang="en-US" sz="3200" dirty="0" smtClean="0">
                <a:solidFill>
                  <a:schemeClr val="tx1"/>
                </a:solidFill>
              </a:rPr>
              <a:t>我也常扮演管理妹妹的角色，為父母分憂解勞，是他們的得力助手。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三句不離本行（你要推甄的系所相關的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特質、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經驗、故事、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心得反思、他人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回饋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感覺還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沒進到這個學系，就已經染上這學系的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職業病。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與本行無關的事情，請精簡或乾脆不要寫！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42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505200" y="1595120"/>
            <a:ext cx="5723467" cy="84666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四、讓教授感覺到：你很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用心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，真的有來就讀我們學校的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誠意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77772" y="1595120"/>
            <a:ext cx="1017832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cap="all" spc="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絕招六：百聞不如一見</a:t>
            </a:r>
            <a:endParaRPr lang="zh-TW" altLang="en-US" sz="3600" cap="all" spc="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591113"/>
            <a:ext cx="5723467" cy="40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見什麼？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695798"/>
            <a:ext cx="10178322" cy="3593591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學校網站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ba.just.edu.tw/bin/home.php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系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教授：系主任、研究成果、作品、學術貢獻等等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地圖：課程規劃、課程地圖</a:t>
            </a:r>
            <a:r>
              <a:rPr lang="zh-TW" altLang="en-US" sz="1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（請找出一兩門你有興趣的必修或選修課程）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親自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走訪</a:t>
            </a:r>
            <a:r>
              <a:rPr lang="zh-TW" altLang="en-US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（如果有去過，拍張與學校校景的合照留下證據）</a:t>
            </a:r>
          </a:p>
        </p:txBody>
      </p:sp>
    </p:spTree>
    <p:extLst>
      <p:ext uri="{BB962C8B-B14F-4D97-AF65-F5344CB8AC3E}">
        <p14:creationId xmlns:p14="http://schemas.microsoft.com/office/powerpoint/2010/main" val="21193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216131"/>
            <a:ext cx="10178322" cy="1492132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第二部分：我要怎麼開始寫？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14153" y="1205346"/>
            <a:ext cx="10415847" cy="5503026"/>
          </a:xfrm>
        </p:spPr>
        <p:txBody>
          <a:bodyPr>
            <a:normAutofit lnSpcReduction="10000"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自傳可分成以下幾個部分：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家庭與個人特質：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成長環境、家庭教育、特質、人格等等。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6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學習歷程自述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社團、活動、幹部、課業、比賽、人際關係、影響我的師長、影響我的事件、決定生涯路的那瞬間等等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（羅馬不是一天造成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的，層層堆疊，塑造自己與報考科系的關係，能讓整個自傳更具說服力</a:t>
            </a:r>
            <a:r>
              <a:rPr lang="en-US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屬於你的動人故事：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從你的生命經驗中擷取一段故事，這個故事必須跟你的科系有密切關聯。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6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就讀動機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～你選擇</a:t>
            </a: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大學</a:t>
            </a: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系的心路歷程：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怎麼知道這所大學的？這大學的特色？對哪種知識有興趣？對哪門課有興趣？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希望加強自己什麼能力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6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未來的學習計畫與生涯規劃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未來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的規劃？想從事的行業？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endParaRPr lang="en-US" altLang="zh-TW" sz="2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79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大綱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第一部分：大學教授想看什麼？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第二部分：我要怎麼開始寫？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讀書計畫怎麼寫？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5" r="11338"/>
          <a:stretch/>
        </p:blipFill>
        <p:spPr>
          <a:xfrm>
            <a:off x="6949438" y="2019992"/>
            <a:ext cx="4648674" cy="3491346"/>
          </a:xfrm>
          <a:prstGeom prst="rect">
            <a:avLst/>
          </a:prstGeom>
        </p:spPr>
      </p:pic>
      <p:sp>
        <p:nvSpPr>
          <p:cNvPr id="5" name="矩形圖說文字 4"/>
          <p:cNvSpPr/>
          <p:nvPr/>
        </p:nvSpPr>
        <p:spPr>
          <a:xfrm>
            <a:off x="10149840" y="1471352"/>
            <a:ext cx="1712422" cy="1205345"/>
          </a:xfrm>
          <a:prstGeom prst="wedgeRectCallout">
            <a:avLst>
              <a:gd name="adj1" fmla="val -44620"/>
              <a:gd name="adj2" fmla="val 9394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還不快去寫自傳！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6636327" y="651162"/>
            <a:ext cx="1712422" cy="1205345"/>
          </a:xfrm>
          <a:prstGeom prst="wedgeRectCallout">
            <a:avLst>
              <a:gd name="adj1" fmla="val 33535"/>
              <a:gd name="adj2" fmla="val 10152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我不會寫！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233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寫自傳常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遇到的問題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9462" y="1587731"/>
            <a:ext cx="5145577" cy="4291861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我的家庭關係不好，要怎麼寫？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我的高中生涯很平淡，感覺沒什麼好寫的。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找不到跟我報考的科系有關的生活經驗。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沒有什麼動人故事可以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寫。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不曉得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報考的校系需要什麼特質。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曉得大學教授想看的是什麼。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有參加比賽但都沒得獎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怎麼辦？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課業成績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都墊底要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怎麼辦？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前科累累，都被記過記警告要怎麼辦？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字寫很多，但都是流水帳。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035039" y="1624619"/>
            <a:ext cx="5697913" cy="3666741"/>
            <a:chOff x="6035039" y="1624619"/>
            <a:chExt cx="5697913" cy="3666741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39" y="1624619"/>
              <a:ext cx="5697913" cy="3205076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6035039" y="4829695"/>
              <a:ext cx="5697913" cy="46166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</a:rPr>
                <a:t>寫自傳時才發現自己高中都在混的你</a:t>
              </a:r>
              <a:endParaRPr lang="zh-TW" alt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19" y="4513191"/>
            <a:ext cx="3816792" cy="2146945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50935" y="1670514"/>
            <a:ext cx="6766560" cy="4790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請思考：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自己這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三年的努力時刻？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智慧的增長？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經驗的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累積？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曾為了什麼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事廢寢忘食，用盡全力？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不必在意別人怎麼看，你自己認為的高光時刻在哪？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回首這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三年，最令你感動的瞬間？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你遇到了改變你人生的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人或事？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257695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首先，不是你的故事平淡無聊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而是你沒意識到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自己生命經歷的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珍貴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7639394" y="1637608"/>
            <a:ext cx="3884816" cy="5120456"/>
            <a:chOff x="6891249" y="1255222"/>
            <a:chExt cx="3884816" cy="5120456"/>
          </a:xfrm>
        </p:grpSpPr>
        <p:grpSp>
          <p:nvGrpSpPr>
            <p:cNvPr id="7" name="群組 6"/>
            <p:cNvGrpSpPr/>
            <p:nvPr/>
          </p:nvGrpSpPr>
          <p:grpSpPr>
            <a:xfrm>
              <a:off x="6891249" y="1255222"/>
              <a:ext cx="3884816" cy="4790208"/>
              <a:chOff x="6749932" y="1729047"/>
              <a:chExt cx="3884816" cy="4790208"/>
            </a:xfrm>
          </p:grpSpPr>
          <p:pic>
            <p:nvPicPr>
              <p:cNvPr id="4" name="圖片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9933" y="1729047"/>
                <a:ext cx="3884815" cy="2428010"/>
              </a:xfrm>
              <a:prstGeom prst="rect">
                <a:avLst/>
              </a:prstGeom>
            </p:spPr>
          </p:pic>
          <p:sp>
            <p:nvSpPr>
              <p:cNvPr id="5" name="文字方塊 4"/>
              <p:cNvSpPr txBox="1"/>
              <p:nvPr/>
            </p:nvSpPr>
            <p:spPr>
              <a:xfrm>
                <a:off x="6749933" y="3972391"/>
                <a:ext cx="3884815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dirty="0" smtClean="0">
                    <a:solidFill>
                      <a:schemeClr val="bg1"/>
                    </a:solidFill>
                  </a:rPr>
                  <a:t>你認為你人生故事的重要性</a:t>
                </a:r>
                <a:endParaRPr lang="zh-TW" alt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9932" y="4341722"/>
                <a:ext cx="3884815" cy="2177533"/>
              </a:xfrm>
              <a:prstGeom prst="rect">
                <a:avLst/>
              </a:prstGeom>
            </p:spPr>
          </p:pic>
        </p:grpSp>
        <p:sp>
          <p:nvSpPr>
            <p:cNvPr id="8" name="文字方塊 7"/>
            <p:cNvSpPr txBox="1"/>
            <p:nvPr/>
          </p:nvSpPr>
          <p:spPr>
            <a:xfrm>
              <a:off x="6891250" y="6006346"/>
              <a:ext cx="388481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solidFill>
                    <a:schemeClr val="bg1"/>
                  </a:solidFill>
                </a:rPr>
                <a:t>但事實是每一刻的努力經驗都很重要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7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39339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寫自傳不說謊小技巧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446415"/>
            <a:ext cx="10178322" cy="5104014"/>
          </a:xfrm>
        </p:spPr>
        <p:txBody>
          <a:bodyPr>
            <a:normAutofit lnSpcReduction="10000"/>
          </a:bodyPr>
          <a:lstStyle/>
          <a:p>
            <a:endParaRPr lang="en-US" altLang="zh-TW" dirty="0" smtClean="0"/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如果不重要，有些扣分的事可以選擇不說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（隱惡）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，比如：翹課抽菸被抓、曾經性騷擾同學等等。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也可重塑乍看之下不好的故事，將他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賦予正面意義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，也許會變成加分原因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（揚善）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比如：從小雖然父母離婚，但父親還是鼓勵我，要走出自己的一片天，也不要去恨任何人，也因為父親的愛，我才沒有走偏，因此我希望能以我自身的經歷，去幫助、關懷更多這個社會上的弱勢家庭。（社工系）</a:t>
            </a:r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好事，但面試又被教授問起怎麼辦？請強調「對本事件你所做的努力、深刻反省或啟示」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（隱惡揚善）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比如：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成績都墊底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被教授問起時，你強調自己有去找尋方法，Ｋ過書、求助過人，反省自己學習方式是否要調整，有小小的斬獲，也意會到：如果我在課業上比不過別人，我就要更努力去找尋自己的路，也許我不太會讀書，但不代表我不努力，我也很努力地在其他方面讓自己強大起來，比如說：＿＿技能。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416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參加活動與比賽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有「心得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思」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603164"/>
              </p:ext>
            </p:extLst>
          </p:nvPr>
        </p:nvGraphicFramePr>
        <p:xfrm>
          <a:off x="2558110" y="1891519"/>
          <a:ext cx="6430356" cy="4639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2366356"/>
              </a:tblGrid>
              <a:tr h="2322793">
                <a:tc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294551">
                <a:tc>
                  <a:txBody>
                    <a:bodyPr/>
                    <a:lstStyle/>
                    <a:p>
                      <a:pPr lvl="0"/>
                      <a:r>
                        <a:rPr lang="zh-TW" altLang="en-US" sz="1600" dirty="0" smtClean="0"/>
                        <a:t>心得反思：</a:t>
                      </a:r>
                      <a:endParaRPr lang="en-US" altLang="zh-TW" sz="1600" dirty="0" smtClean="0"/>
                    </a:p>
                    <a:p>
                      <a:pPr lvl="0"/>
                      <a:r>
                        <a:rPr lang="zh-TW" altLang="en-US" sz="1600" dirty="0" smtClean="0"/>
                        <a:t>　本次清潔比賽，我</a:t>
                      </a:r>
                      <a:endParaRPr lang="en-US" altLang="zh-TW" sz="1600" dirty="0" smtClean="0"/>
                    </a:p>
                    <a:p>
                      <a:pPr lvl="0"/>
                      <a:r>
                        <a:rPr lang="zh-TW" altLang="en-US" sz="1600" dirty="0" smtClean="0"/>
                        <a:t>嘗到了失敗的滋味，</a:t>
                      </a:r>
                      <a:endParaRPr lang="en-US" altLang="zh-TW" sz="1600" dirty="0" smtClean="0"/>
                    </a:p>
                    <a:p>
                      <a:pPr lvl="0"/>
                      <a:r>
                        <a:rPr lang="zh-TW" altLang="en-US" sz="1600" dirty="0" smtClean="0"/>
                        <a:t>雖然沒得名，但我也</a:t>
                      </a:r>
                      <a:endParaRPr lang="en-US" altLang="zh-TW" sz="1600" dirty="0" smtClean="0"/>
                    </a:p>
                    <a:p>
                      <a:pPr lvl="0"/>
                      <a:r>
                        <a:rPr lang="zh-TW" altLang="en-US" sz="1600" dirty="0" smtClean="0"/>
                        <a:t>跟大家一起開了檢討</a:t>
                      </a:r>
                      <a:endParaRPr lang="en-US" altLang="zh-TW" sz="1600" dirty="0" smtClean="0"/>
                    </a:p>
                    <a:p>
                      <a:pPr lvl="0"/>
                      <a:r>
                        <a:rPr lang="zh-TW" altLang="en-US" sz="1600" dirty="0" smtClean="0"/>
                        <a:t>會，了解問題是因為</a:t>
                      </a:r>
                      <a:endParaRPr lang="en-US" altLang="zh-TW" sz="1600" dirty="0" smtClean="0"/>
                    </a:p>
                    <a:p>
                      <a:pPr lvl="0"/>
                      <a:r>
                        <a:rPr lang="zh-TW" altLang="en-US" sz="1600" dirty="0" smtClean="0"/>
                        <a:t>忽略了天花板的清潔，</a:t>
                      </a:r>
                      <a:endParaRPr lang="en-US" altLang="zh-TW" sz="1600" dirty="0" smtClean="0"/>
                    </a:p>
                    <a:p>
                      <a:pPr lvl="0"/>
                      <a:r>
                        <a:rPr lang="zh-TW" altLang="en-US" sz="1600" dirty="0" smtClean="0"/>
                        <a:t>也加深了彼此的革命</a:t>
                      </a:r>
                      <a:endParaRPr lang="en-US" altLang="zh-TW" sz="1600" dirty="0" smtClean="0"/>
                    </a:p>
                    <a:p>
                      <a:pPr lvl="0"/>
                      <a:r>
                        <a:rPr lang="zh-TW" altLang="en-US" sz="1600" dirty="0" smtClean="0"/>
                        <a:t>情感。　</a:t>
                      </a:r>
                      <a:r>
                        <a:rPr lang="zh-TW" altLang="en-US" dirty="0" smtClean="0"/>
                        <a:t>　　　　　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666" y="1934606"/>
            <a:ext cx="2940628" cy="2205471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6655388" y="1690510"/>
            <a:ext cx="5115436" cy="4870745"/>
            <a:chOff x="6322877" y="1330036"/>
            <a:chExt cx="5115436" cy="4870745"/>
          </a:xfrm>
        </p:grpSpPr>
        <p:grpSp>
          <p:nvGrpSpPr>
            <p:cNvPr id="10" name="群組 9"/>
            <p:cNvGrpSpPr/>
            <p:nvPr/>
          </p:nvGrpSpPr>
          <p:grpSpPr>
            <a:xfrm>
              <a:off x="6322877" y="1537854"/>
              <a:ext cx="2333078" cy="4662927"/>
              <a:chOff x="6322877" y="1537854"/>
              <a:chExt cx="2333078" cy="4662927"/>
            </a:xfrm>
          </p:grpSpPr>
          <p:pic>
            <p:nvPicPr>
              <p:cNvPr id="12" name="圖片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907" r="50000"/>
              <a:stretch/>
            </p:blipFill>
            <p:spPr>
              <a:xfrm>
                <a:off x="6322878" y="1537854"/>
                <a:ext cx="2333077" cy="4662927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>
                <a:off x="6322877" y="3212612"/>
                <a:ext cx="657057" cy="6567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 smtClean="0"/>
                  <a:t>大學教授</a:t>
                </a:r>
                <a:endParaRPr lang="zh-TW" altLang="en-US" dirty="0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6322878" y="5521909"/>
                <a:ext cx="657057" cy="6567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 smtClean="0"/>
                  <a:t>大學教授</a:t>
                </a:r>
                <a:endParaRPr lang="zh-TW" altLang="en-US" dirty="0"/>
              </a:p>
            </p:txBody>
          </p:sp>
        </p:grpSp>
        <p:sp>
          <p:nvSpPr>
            <p:cNvPr id="11" name="橢圓形圖說文字 10"/>
            <p:cNvSpPr/>
            <p:nvPr/>
          </p:nvSpPr>
          <p:spPr>
            <a:xfrm>
              <a:off x="9127375" y="1330036"/>
              <a:ext cx="2310938" cy="1845426"/>
            </a:xfrm>
            <a:prstGeom prst="wedgeEllipseCallout">
              <a:avLst>
                <a:gd name="adj1" fmla="val -100329"/>
                <a:gd name="adj2" fmla="val 36824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/>
                <a:t>我懶得看</a:t>
              </a:r>
              <a:r>
                <a:rPr lang="zh-TW" altLang="en-US" dirty="0" smtClean="0"/>
                <a:t>！看了也沒用！</a:t>
              </a:r>
              <a:endParaRPr lang="zh-TW" altLang="en-US" dirty="0"/>
            </a:p>
          </p:txBody>
        </p:sp>
        <p:sp>
          <p:nvSpPr>
            <p:cNvPr id="9" name="橢圓形圖說文字 8"/>
            <p:cNvSpPr/>
            <p:nvPr/>
          </p:nvSpPr>
          <p:spPr>
            <a:xfrm>
              <a:off x="9127375" y="4125883"/>
              <a:ext cx="2310938" cy="1845426"/>
            </a:xfrm>
            <a:prstGeom prst="wedgeEllipseCallout">
              <a:avLst>
                <a:gd name="adj1" fmla="val -82344"/>
                <a:gd name="adj2" fmla="val 22410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我更在意你從中學到什麼！沒得獎也可以學習到教訓</a:t>
              </a:r>
              <a:endParaRPr lang="zh-TW" altLang="en-US" dirty="0"/>
            </a:p>
          </p:txBody>
        </p:sp>
      </p:grp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3" b="19185"/>
          <a:stretch/>
        </p:blipFill>
        <p:spPr>
          <a:xfrm>
            <a:off x="4710889" y="4422883"/>
            <a:ext cx="1600200" cy="190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蒐集素材與關鍵字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662545"/>
            <a:ext cx="9629682" cy="4217047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測驗結果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登入大考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中心學系探索量表結果查詢符合適配學系的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特質，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以及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未來出路。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career.ceec.edu.tw/Account/LoginIndex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你要報考校系的「校系分則」，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大學教授想看的都在這！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https://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www.cac.edu.tw/apply112/query.php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快去你要報考校系的網站啦！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60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2568632"/>
            <a:ext cx="10178322" cy="1492132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讀書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計畫怎麼寫？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4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未來學習計畫與生涯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讀書計畫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怎麼寫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3905" y="2069869"/>
            <a:ext cx="4813070" cy="459693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讀書計畫是讓教授看你是否是「懂得規劃學習生活」的人。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隨著讀書計畫作假的機會頗高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寫得冠冕堂皇，但事實上上大學都在混的學生太多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，目前大學教授都是懷疑居多。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讀書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計畫寫作原則：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一、可行性高。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二、與大學課程對應。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三、與職涯對應。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四、務實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五、有充分理由。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5995450" y="2158014"/>
            <a:ext cx="6064343" cy="3785863"/>
            <a:chOff x="5514006" y="2182676"/>
            <a:chExt cx="6064343" cy="378586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006" y="2552008"/>
              <a:ext cx="6064343" cy="3416531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5514006" y="2182676"/>
              <a:ext cx="3330736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/>
                <a:t>寫讀書</a:t>
              </a:r>
              <a:r>
                <a:rPr lang="zh-TW" altLang="en-US" dirty="0" smtClean="0"/>
                <a:t>計畫時</a:t>
              </a:r>
              <a:endParaRPr lang="zh-TW" altLang="en-US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8247613" y="2198501"/>
              <a:ext cx="3330736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/>
                <a:t>上大學</a:t>
              </a:r>
              <a:r>
                <a:rPr lang="zh-TW" altLang="en-US" dirty="0" smtClean="0"/>
                <a:t>時</a:t>
              </a:r>
              <a:endParaRPr lang="zh-TW" altLang="en-US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5514006" y="5580549"/>
              <a:ext cx="3330736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/>
                <a:t>托福考試！出國留學！碩博班！</a:t>
              </a:r>
              <a:endParaRPr lang="zh-TW" altLang="en-US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8247613" y="2952004"/>
              <a:ext cx="3330736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/>
                <a:t>翹課、抄報告、熬夜打手遊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7192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未來學習計畫與生涯規劃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596045"/>
            <a:ext cx="6038583" cy="50957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一般分段方式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程規劃（上榜後～大一）：銜接高中與大學課程、預備大學該學系所需具備的能力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中程規劃（大二～大三）：連結大學專業課程（請去查課程地圖），進行大學課程研修，預先規劃自己將選那些選修課程以及職涯專業發展方向。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長程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規劃（大四～碩博班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or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就業）：連結職涯選擇所需專業、預備入職（考照或實習）、進修規劃（碩博班）。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或者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將各期程賦予意義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專業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預備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專業拓展及定向期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專業實踐期</a:t>
            </a:r>
          </a:p>
          <a:p>
            <a:pPr marL="0" indent="0">
              <a:buNone/>
            </a:pP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8053605" y="1213658"/>
            <a:ext cx="3708904" cy="5545780"/>
            <a:chOff x="8053605" y="1213658"/>
            <a:chExt cx="3708904" cy="554578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3605" y="1213658"/>
              <a:ext cx="3708904" cy="5545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 rot="20739956">
              <a:off x="8400261" y="1737445"/>
              <a:ext cx="13583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 smtClean="0"/>
                <a:t>寫出國留學讓教授覺得你很厲害</a:t>
              </a:r>
              <a:endParaRPr lang="zh-TW" altLang="en-US" sz="1400" dirty="0"/>
            </a:p>
          </p:txBody>
        </p:sp>
        <p:sp>
          <p:nvSpPr>
            <p:cNvPr id="7" name="文字方塊 6"/>
            <p:cNvSpPr txBox="1"/>
            <p:nvPr/>
          </p:nvSpPr>
          <p:spPr>
            <a:xfrm rot="20656660">
              <a:off x="9674868" y="1562857"/>
              <a:ext cx="11616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誠實寫你只是想混大學文憑</a:t>
              </a:r>
              <a:endParaRPr lang="zh-TW" altLang="en-US" sz="1200" dirty="0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96" y="4942898"/>
            <a:ext cx="3535362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5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圖: 替代處理程序 5"/>
          <p:cNvSpPr/>
          <p:nvPr/>
        </p:nvSpPr>
        <p:spPr>
          <a:xfrm>
            <a:off x="1280159" y="5367251"/>
            <a:ext cx="4555374" cy="340822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流程圖: 替代處理程序 4"/>
          <p:cNvSpPr/>
          <p:nvPr/>
        </p:nvSpPr>
        <p:spPr>
          <a:xfrm>
            <a:off x="1280159" y="4153592"/>
            <a:ext cx="3923607" cy="34082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流程圖: 替代處理程序 3"/>
          <p:cNvSpPr/>
          <p:nvPr/>
        </p:nvSpPr>
        <p:spPr>
          <a:xfrm>
            <a:off x="1280160" y="1862051"/>
            <a:ext cx="3923607" cy="34082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未來學習計畫與生涯規劃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範例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396539"/>
            <a:ext cx="10178322" cy="5253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美髮設計系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一、近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程規劃（上榜後～大一）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考上大學後，大約會有三個月的時間，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由於我是普通高中畢業，在實務操作方面的經驗較少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，因此這段期間我除了完成我的高中學業以外，也會利用課餘時間到親戚家開的髮廊去實習，了解美容美髮基本技法。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大一我會修習「美容實務」，以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充實我的專業知能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，並且於課程期間努力趕上，讓自己早日進入狀況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二、中程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規劃（大二～大三）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由於我希望能朝美甲業發展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，因此我大二會選修「美甲概論」、「美甲理論與實務」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三、長程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規劃（大四～碩博班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or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就業）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我的目標是能夠自行創業，開一家屬於自己的美容院，但由於累積實務經驗很重要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，我希望能先考取美髮乙級證照，並於畢業後到連鎖美容院工作，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累積實務經驗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858000" y="1259654"/>
            <a:ext cx="3524596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重點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不在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你要做什麼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而是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為何你要這麼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做？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73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0114" y="598516"/>
            <a:ext cx="10178322" cy="584384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本講義電子檔歡迎同學下載使用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www.ylsh.hlc.edu.tw/uploads/1712726544319RnhLkwSC.pdf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也歡迎將你的備審資料寄到老師的電子信箱，老師會幫你審閱並給予修正建議唷！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tea506@ylsh.hlc.edu.tw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不要忘記參加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4/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）下午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點，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模擬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面試講座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唷！地點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在大團輔教室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輔導室祝你金榜題名！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11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第一部分：大學教授想看什麼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43365" y="1604357"/>
            <a:ext cx="10178322" cy="3593591"/>
          </a:xfrm>
        </p:spPr>
        <p:txBody>
          <a:bodyPr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你的目標是：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/>
              <a:t>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一、在第一印象（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三秒鐘內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）吸引到教授目光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二、放下備審資料後，仍讓教授留下深刻印象（好的印象）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三、讓教授感覺到：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對！我要的就是你這種學生！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四、讓教授感覺到：你很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，真的有來就讀我們學校的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誠意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吸睛、特色、適性、真誠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6874626" y="3953740"/>
            <a:ext cx="4738254" cy="2665267"/>
            <a:chOff x="6874626" y="3953740"/>
            <a:chExt cx="4738254" cy="2665267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626" y="3953740"/>
              <a:ext cx="4738254" cy="26652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文字方塊 5"/>
            <p:cNvSpPr txBox="1"/>
            <p:nvPr/>
          </p:nvSpPr>
          <p:spPr>
            <a:xfrm>
              <a:off x="7830589" y="6101542"/>
              <a:ext cx="30424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你的備審資料，合格了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48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505200" y="2235200"/>
            <a:ext cx="5723467" cy="8466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一、在第一印象（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三秒鐘內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）吸引到教授目光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cap="all" spc="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絕招一：用排版強調重點</a:t>
            </a:r>
          </a:p>
        </p:txBody>
      </p:sp>
    </p:spTree>
    <p:extLst>
      <p:ext uri="{BB962C8B-B14F-4D97-AF65-F5344CB8AC3E}">
        <p14:creationId xmlns:p14="http://schemas.microsoft.com/office/powerpoint/2010/main" val="394631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306" y="0"/>
            <a:ext cx="5469255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97467" y="120402"/>
            <a:ext cx="5020839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書籍排版編輯設計需知</a:t>
            </a:r>
            <a:endParaRPr lang="en-US" altLang="zh-TW" sz="1400" dirty="0" smtClean="0"/>
          </a:p>
          <a:p>
            <a:r>
              <a:rPr lang="en-US" altLang="zh-TW" sz="1400" dirty="0" smtClean="0"/>
              <a:t>Opening Hours </a:t>
            </a:r>
            <a:r>
              <a:rPr lang="zh-TW" altLang="en-US" sz="1400" dirty="0" smtClean="0"/>
              <a:t>週一</a:t>
            </a:r>
            <a:r>
              <a:rPr lang="en-US" altLang="zh-TW" sz="1400" dirty="0" smtClean="0"/>
              <a:t>~</a:t>
            </a:r>
            <a:r>
              <a:rPr lang="zh-TW" altLang="en-US" sz="1400" dirty="0" smtClean="0"/>
              <a:t>週五 </a:t>
            </a:r>
            <a:r>
              <a:rPr lang="en-US" altLang="zh-TW" sz="1400" dirty="0" smtClean="0"/>
              <a:t>09:00-20:00 &lt;</a:t>
            </a:r>
            <a:r>
              <a:rPr lang="zh-TW" altLang="en-US" sz="1400" dirty="0" smtClean="0"/>
              <a:t>六</a:t>
            </a:r>
            <a:r>
              <a:rPr lang="en-US" altLang="zh-TW" sz="1400" dirty="0" smtClean="0"/>
              <a:t>~</a:t>
            </a:r>
            <a:r>
              <a:rPr lang="zh-TW" altLang="en-US" sz="1400" dirty="0" smtClean="0"/>
              <a:t>日公休</a:t>
            </a:r>
            <a:r>
              <a:rPr lang="en-US" altLang="zh-TW" sz="1400" dirty="0" smtClean="0"/>
              <a:t>&gt;</a:t>
            </a:r>
          </a:p>
          <a:p>
            <a:r>
              <a:rPr lang="zh-TW" altLang="en-US" sz="1400" dirty="0" smtClean="0"/>
              <a:t>確認設計前諮詢討論</a:t>
            </a:r>
          </a:p>
          <a:p>
            <a:r>
              <a:rPr lang="zh-TW" altLang="en-US" sz="1400" dirty="0" smtClean="0"/>
              <a:t>歡迎使用問與答或</a:t>
            </a:r>
            <a:r>
              <a:rPr lang="en-US" altLang="zh-TW" sz="1400" dirty="0" smtClean="0"/>
              <a:t>Mail</a:t>
            </a:r>
            <a:r>
              <a:rPr lang="zh-TW" altLang="en-US" sz="1400" dirty="0" smtClean="0"/>
              <a:t>、</a:t>
            </a:r>
            <a:r>
              <a:rPr lang="en-US" altLang="zh-TW" sz="1400" dirty="0" smtClean="0"/>
              <a:t>WhatsApp</a:t>
            </a:r>
            <a:r>
              <a:rPr lang="zh-TW" altLang="en-US" sz="1400" dirty="0" smtClean="0"/>
              <a:t>、</a:t>
            </a:r>
            <a:r>
              <a:rPr lang="en-US" altLang="zh-TW" sz="1400" dirty="0" smtClean="0"/>
              <a:t>LINE</a:t>
            </a:r>
            <a:r>
              <a:rPr lang="zh-TW" altLang="en-US" sz="1400" dirty="0" smtClean="0"/>
              <a:t>、提出您的想法及問題 平日上班時間收到詢問將</a:t>
            </a:r>
            <a:r>
              <a:rPr lang="en-US" altLang="zh-TW" sz="1400" dirty="0" smtClean="0"/>
              <a:t>12</a:t>
            </a:r>
            <a:r>
              <a:rPr lang="zh-TW" altLang="en-US" sz="1400" dirty="0" smtClean="0"/>
              <a:t>小時內回信</a:t>
            </a:r>
          </a:p>
          <a:p>
            <a:r>
              <a:rPr lang="zh-TW" altLang="en-US" sz="1400" dirty="0" smtClean="0"/>
              <a:t>匯款方式</a:t>
            </a:r>
          </a:p>
          <a:p>
            <a:r>
              <a:rPr lang="zh-TW" altLang="en-US" sz="1400" dirty="0" smtClean="0"/>
              <a:t>確認設計後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需付指定款項金額進行匯款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如延遲付款及無付款則加入黑名單。 匯款完成後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請務必郵電回覆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並告知帳號後</a:t>
            </a:r>
            <a:r>
              <a:rPr lang="en-US" altLang="zh-TW" sz="1400" dirty="0" smtClean="0"/>
              <a:t>5</a:t>
            </a:r>
            <a:r>
              <a:rPr lang="zh-TW" altLang="en-US" sz="1400" dirty="0" smtClean="0"/>
              <a:t>碼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以利後續作業 </a:t>
            </a:r>
            <a:r>
              <a:rPr lang="en-US" altLang="zh-TW" sz="1400" dirty="0" smtClean="0"/>
              <a:t>(</a:t>
            </a:r>
            <a:r>
              <a:rPr lang="zh-TW" altLang="en-US" sz="1400" dirty="0" smtClean="0"/>
              <a:t>中取消訂單不另行香</a:t>
            </a:r>
            <a:r>
              <a:rPr lang="en-US" altLang="zh-TW" sz="1400" dirty="0" smtClean="0"/>
              <a:t>)</a:t>
            </a:r>
          </a:p>
          <a:p>
            <a:r>
              <a:rPr lang="zh-TW" altLang="en-US" sz="1400" dirty="0" smtClean="0"/>
              <a:t>開始製作安排校稿目</a:t>
            </a:r>
          </a:p>
          <a:p>
            <a:r>
              <a:rPr lang="zh-TW" altLang="en-US" sz="1400" dirty="0" smtClean="0"/>
              <a:t>請明確告知第</a:t>
            </a:r>
            <a:r>
              <a:rPr lang="en-US" altLang="zh-TW" sz="1400" dirty="0" smtClean="0"/>
              <a:t>1</a:t>
            </a:r>
            <a:r>
              <a:rPr lang="zh-TW" altLang="en-US" sz="1400" dirty="0" smtClean="0"/>
              <a:t>次校稿日及最後之定稿日期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設計工作天數基本為</a:t>
            </a:r>
            <a:r>
              <a:rPr lang="en-US" altLang="zh-TW" sz="1400" dirty="0" smtClean="0"/>
              <a:t>4~7</a:t>
            </a:r>
            <a:r>
              <a:rPr lang="zh-TW" altLang="en-US" sz="1400" dirty="0" smtClean="0"/>
              <a:t>個工作天 </a:t>
            </a:r>
            <a:r>
              <a:rPr lang="en-US" altLang="zh-TW" sz="1400" dirty="0" smtClean="0"/>
              <a:t>(</a:t>
            </a:r>
            <a:r>
              <a:rPr lang="zh-TW" altLang="en-US" sz="1400" dirty="0" smtClean="0"/>
              <a:t>依稿件不同製稿天數也會不同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會進行討論告知</a:t>
            </a:r>
            <a:r>
              <a:rPr lang="en-US" altLang="zh-TW" sz="1400" dirty="0" smtClean="0"/>
              <a:t>)</a:t>
            </a:r>
          </a:p>
          <a:p>
            <a:r>
              <a:rPr lang="zh-TW" altLang="en-US" sz="1400" dirty="0" smtClean="0"/>
              <a:t>校稿需知</a:t>
            </a:r>
          </a:p>
          <a:p>
            <a:r>
              <a:rPr lang="zh-TW" altLang="en-US" sz="1400" dirty="0" smtClean="0"/>
              <a:t>提供校稿時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請注意要修改地方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修改次數以報價單內容為主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如確切風格及 色彩設定需事先告知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如在設計後須修改版面、風格或其他內容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導致重新 設計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則須另外加價</a:t>
            </a:r>
          </a:p>
          <a:p>
            <a:r>
              <a:rPr lang="zh-TW" altLang="en-US" sz="1400" dirty="0" smtClean="0"/>
              <a:t>結案寄送</a:t>
            </a:r>
            <a:endParaRPr lang="en-US" altLang="zh-TW" sz="1400" dirty="0" smtClean="0"/>
          </a:p>
          <a:p>
            <a:r>
              <a:rPr lang="zh-TW" altLang="en-US" sz="1400" dirty="0" smtClean="0"/>
              <a:t>作品完成後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將隨即寄出</a:t>
            </a:r>
            <a:r>
              <a:rPr lang="en-US" altLang="zh-TW" sz="1400" dirty="0" err="1" smtClean="0"/>
              <a:t>ai</a:t>
            </a:r>
            <a:r>
              <a:rPr lang="zh-TW" altLang="en-US" sz="1400" dirty="0" smtClean="0"/>
              <a:t>檔光碟</a:t>
            </a:r>
            <a:r>
              <a:rPr lang="en-US" altLang="zh-TW" sz="1400" dirty="0" smtClean="0"/>
              <a:t>(</a:t>
            </a:r>
            <a:r>
              <a:rPr lang="zh-TW" altLang="en-US" sz="1400" dirty="0" smtClean="0"/>
              <a:t>如遇例假日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將自動順延</a:t>
            </a:r>
            <a:r>
              <a:rPr lang="en-US" altLang="zh-TW" sz="1400" dirty="0" smtClean="0"/>
              <a:t>) </a:t>
            </a:r>
            <a:r>
              <a:rPr lang="zh-TW" altLang="en-US" sz="1400" dirty="0" smtClean="0"/>
              <a:t>寄出商品商一並發送郵電或簡訊</a:t>
            </a:r>
            <a:r>
              <a:rPr lang="en-US" altLang="zh-TW" sz="1400" dirty="0" smtClean="0"/>
              <a:t>.APP</a:t>
            </a:r>
            <a:r>
              <a:rPr lang="zh-TW" altLang="en-US" sz="1400" dirty="0" smtClean="0"/>
              <a:t>等告知</a:t>
            </a:r>
          </a:p>
          <a:p>
            <a:r>
              <a:rPr lang="zh-TW" altLang="en-US" sz="1400" dirty="0" smtClean="0"/>
              <a:t>信箱：</a:t>
            </a:r>
            <a:r>
              <a:rPr lang="en-US" altLang="zh-TW" sz="1400" dirty="0" smtClean="0"/>
              <a:t>clay882002@yahoo.com.tw</a:t>
            </a:r>
          </a:p>
          <a:p>
            <a:r>
              <a:rPr lang="zh-TW" altLang="en-US" sz="1400" dirty="0" smtClean="0"/>
              <a:t>行動</a:t>
            </a:r>
            <a:r>
              <a:rPr lang="en-US" altLang="zh-TW" sz="1400" dirty="0" smtClean="0"/>
              <a:t>:0922929971 </a:t>
            </a:r>
            <a:r>
              <a:rPr lang="en-US" altLang="zh-TW" sz="1400" dirty="0" err="1" smtClean="0"/>
              <a:t>Vico</a:t>
            </a:r>
            <a:r>
              <a:rPr lang="en-US" altLang="zh-TW" sz="1400" dirty="0" smtClean="0"/>
              <a:t> </a:t>
            </a:r>
            <a:r>
              <a:rPr lang="zh-TW" altLang="en-US" sz="1400" dirty="0" smtClean="0"/>
              <a:t>吳</a:t>
            </a:r>
          </a:p>
          <a:p>
            <a:r>
              <a:rPr lang="zh-TW" altLang="en-US" sz="1400" dirty="0" smtClean="0"/>
              <a:t>付款須知</a:t>
            </a:r>
          </a:p>
          <a:p>
            <a:r>
              <a:rPr lang="zh-TW" altLang="en-US" sz="1400" dirty="0" smtClean="0"/>
              <a:t>匯款完成後來訊</a:t>
            </a:r>
            <a:r>
              <a:rPr lang="en-US" altLang="zh-TW" sz="1400" dirty="0" smtClean="0"/>
              <a:t>App. Mail </a:t>
            </a:r>
            <a:r>
              <a:rPr lang="zh-TW" altLang="en-US" sz="1400" dirty="0" smtClean="0"/>
              <a:t>並告知帳號後</a:t>
            </a:r>
            <a:r>
              <a:rPr lang="en-US" altLang="zh-TW" sz="1400" dirty="0" smtClean="0"/>
              <a:t>5</a:t>
            </a:r>
            <a:r>
              <a:rPr lang="zh-TW" altLang="en-US" sz="1400" dirty="0" smtClean="0"/>
              <a:t>碼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以利加快安排設計流程 台北富邦松山分行</a:t>
            </a:r>
            <a:r>
              <a:rPr lang="en-US" altLang="zh-TW" sz="1400" dirty="0" smtClean="0"/>
              <a:t>012 </a:t>
            </a:r>
            <a:r>
              <a:rPr lang="zh-TW" altLang="en-US" sz="1400" dirty="0" smtClean="0"/>
              <a:t>匯款帳號 </a:t>
            </a:r>
            <a:r>
              <a:rPr lang="en-US" altLang="zh-TW" sz="1400" dirty="0" smtClean="0"/>
              <a:t>709102712926 </a:t>
            </a:r>
            <a:r>
              <a:rPr lang="zh-TW" altLang="en-US" sz="1400" dirty="0" smtClean="0"/>
              <a:t>麥金廣告設計</a:t>
            </a:r>
          </a:p>
          <a:p>
            <a:r>
              <a:rPr lang="zh-TW" altLang="en-US" sz="1400" dirty="0" smtClean="0"/>
              <a:t>*提醒您</a:t>
            </a:r>
          </a:p>
          <a:p>
            <a:r>
              <a:rPr lang="zh-TW" altLang="en-US" sz="1400" dirty="0" smtClean="0"/>
              <a:t>我們不會主動電話告知匯款錯誤要求轉帳之其他問題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請小心詐騙</a:t>
            </a:r>
            <a:r>
              <a:rPr lang="en-US" altLang="zh-TW" sz="1400" dirty="0" smtClean="0"/>
              <a:t>, </a:t>
            </a:r>
            <a:r>
              <a:rPr lang="zh-TW" altLang="en-US" sz="1400" dirty="0" smtClean="0"/>
              <a:t>如遇非本拍賣公佈電話告知拍賣問題皆不是我們哦</a:t>
            </a:r>
            <a:r>
              <a:rPr lang="en-US" altLang="zh-TW" sz="1400" dirty="0" smtClean="0"/>
              <a:t>!</a:t>
            </a: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0199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239933" cy="6874391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0"/>
          <a:stretch/>
        </p:blipFill>
        <p:spPr>
          <a:xfrm>
            <a:off x="5943600" y="0"/>
            <a:ext cx="6248400" cy="6885442"/>
          </a:xfrm>
        </p:spPr>
      </p:pic>
    </p:spTree>
    <p:extLst>
      <p:ext uri="{BB962C8B-B14F-4D97-AF65-F5344CB8AC3E}">
        <p14:creationId xmlns:p14="http://schemas.microsoft.com/office/powerpoint/2010/main" val="41834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505200" y="1960880"/>
            <a:ext cx="5723467" cy="8466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一、在第一印象（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三秒鐘內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）吸引到教授目光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cap="all" spc="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絕招二</a:t>
            </a:r>
            <a:r>
              <a:rPr lang="zh-TW" altLang="en-US" sz="3600" cap="all" spc="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：吊教授</a:t>
            </a:r>
            <a:r>
              <a:rPr lang="zh-TW" altLang="en-US" sz="3600" cap="all" spc="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胃口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39" y="346329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404078" y="3642052"/>
            <a:ext cx="10178322" cy="1492132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標題Ｂ：這些常見的食物可能會致命！第三種我們天天都在吃！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404078" y="2149920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標題Ａ：十種避免食物中毒的方法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062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315882"/>
            <a:ext cx="10178322" cy="1492132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其實就是換句話說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094808"/>
            <a:ext cx="5157435" cy="3593591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cap="all" spc="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　</a:t>
            </a:r>
            <a:endParaRPr lang="en-US" altLang="zh-TW" sz="3600" cap="all" spc="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marL="0" indent="0">
              <a:buNone/>
            </a:pPr>
            <a:endParaRPr lang="en-US" altLang="zh-TW" sz="3600" cap="all" spc="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61347"/>
              </p:ext>
            </p:extLst>
          </p:nvPr>
        </p:nvGraphicFramePr>
        <p:xfrm>
          <a:off x="2256444" y="1542626"/>
          <a:ext cx="6430356" cy="4617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2366356"/>
              </a:tblGrid>
              <a:tr h="2322793">
                <a:tc>
                  <a:txBody>
                    <a:bodyPr/>
                    <a:lstStyle/>
                    <a:p>
                      <a:r>
                        <a:rPr lang="zh-TW" altLang="en-US" sz="2800" cap="all" spc="200" dirty="0" smtClean="0">
                          <a:solidFill>
                            <a:schemeClr val="tx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標題一：我的高中生涯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29455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zh-TW" altLang="en-US" sz="2800" cap="all" spc="200" dirty="0" smtClean="0">
                          <a:solidFill>
                            <a:schemeClr val="tx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標題二：高中時期，我與</a:t>
                      </a:r>
                      <a:r>
                        <a:rPr lang="zh-TW" altLang="en-US" sz="2800" cap="all" spc="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＿＿＿</a:t>
                      </a:r>
                      <a:r>
                        <a:rPr lang="zh-TW" altLang="en-US" sz="2800" cap="all" spc="200" dirty="0" smtClean="0">
                          <a:solidFill>
                            <a:schemeClr val="tx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的邂逅</a:t>
                      </a:r>
                      <a:endParaRPr lang="en-US" altLang="zh-TW" sz="2800" cap="all" spc="200" dirty="0" smtClean="0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j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TW" altLang="en-US" sz="1800" cap="all" spc="200" dirty="0" smtClean="0">
                          <a:solidFill>
                            <a:schemeClr val="tx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（填上你要報考的科系）</a:t>
                      </a:r>
                      <a:endParaRPr lang="en-US" altLang="zh-TW" sz="1800" cap="all" spc="200" dirty="0" smtClean="0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j-cs"/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" name="群組 11"/>
          <p:cNvGrpSpPr/>
          <p:nvPr/>
        </p:nvGrpSpPr>
        <p:grpSpPr>
          <a:xfrm>
            <a:off x="6322877" y="1330036"/>
            <a:ext cx="5267836" cy="4870745"/>
            <a:chOff x="6322877" y="1330036"/>
            <a:chExt cx="5267836" cy="4870745"/>
          </a:xfrm>
        </p:grpSpPr>
        <p:sp>
          <p:nvSpPr>
            <p:cNvPr id="8" name="橢圓形圖說文字 7"/>
            <p:cNvSpPr/>
            <p:nvPr/>
          </p:nvSpPr>
          <p:spPr>
            <a:xfrm>
              <a:off x="9279775" y="4125883"/>
              <a:ext cx="2310938" cy="1845426"/>
            </a:xfrm>
            <a:prstGeom prst="wedgeEllipseCallout">
              <a:avLst>
                <a:gd name="adj1" fmla="val -82344"/>
                <a:gd name="adj2" fmla="val 22410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/>
                <a:t>你引起了我的好奇</a:t>
              </a:r>
              <a:r>
                <a:rPr lang="zh-TW" altLang="en-US" sz="2400" dirty="0" smtClean="0"/>
                <a:t>！</a:t>
              </a:r>
              <a:endParaRPr lang="zh-TW" altLang="en-US" sz="2400" dirty="0"/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6322877" y="1537854"/>
              <a:ext cx="2333078" cy="4662927"/>
              <a:chOff x="6322877" y="1537854"/>
              <a:chExt cx="2333078" cy="4662927"/>
            </a:xfrm>
          </p:grpSpPr>
          <p:pic>
            <p:nvPicPr>
              <p:cNvPr id="4" name="圖片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907" r="50000"/>
              <a:stretch/>
            </p:blipFill>
            <p:spPr>
              <a:xfrm>
                <a:off x="6322878" y="1537854"/>
                <a:ext cx="2333077" cy="4662927"/>
              </a:xfrm>
              <a:prstGeom prst="rect">
                <a:avLst/>
              </a:prstGeom>
            </p:spPr>
          </p:pic>
          <p:sp>
            <p:nvSpPr>
              <p:cNvPr id="9" name="矩形 8"/>
              <p:cNvSpPr/>
              <p:nvPr/>
            </p:nvSpPr>
            <p:spPr>
              <a:xfrm>
                <a:off x="6322877" y="3212612"/>
                <a:ext cx="657057" cy="6567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 smtClean="0"/>
                  <a:t>大學教授</a:t>
                </a:r>
                <a:endParaRPr lang="zh-TW" altLang="en-US" dirty="0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322878" y="5521909"/>
                <a:ext cx="657057" cy="6567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 smtClean="0"/>
                  <a:t>大學教授</a:t>
                </a:r>
                <a:endParaRPr lang="zh-TW" altLang="en-US" dirty="0"/>
              </a:p>
            </p:txBody>
          </p:sp>
        </p:grpSp>
        <p:sp>
          <p:nvSpPr>
            <p:cNvPr id="7" name="橢圓形圖說文字 6"/>
            <p:cNvSpPr/>
            <p:nvPr/>
          </p:nvSpPr>
          <p:spPr>
            <a:xfrm>
              <a:off x="9127375" y="1330036"/>
              <a:ext cx="2310938" cy="1845426"/>
            </a:xfrm>
            <a:prstGeom prst="wedgeEllipseCallout">
              <a:avLst>
                <a:gd name="adj1" fmla="val -100329"/>
                <a:gd name="adj2" fmla="val 36824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/>
                <a:t>千篇一律！</a:t>
              </a:r>
              <a:endParaRPr lang="zh-TW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434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徽章</Template>
  <TotalTime>3067</TotalTime>
  <Words>2082</Words>
  <Application>Microsoft Office PowerPoint</Application>
  <PresentationFormat>自訂</PresentationFormat>
  <Paragraphs>188</Paragraphs>
  <Slides>29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Badge</vt:lpstr>
      <vt:lpstr>備審資料怎麼寫? . 創造屬於自己的獨特故事</vt:lpstr>
      <vt:lpstr>大綱</vt:lpstr>
      <vt:lpstr>第一部分：大學教授想看什麼?</vt:lpstr>
      <vt:lpstr>一、在第一印象（三秒鐘內）吸引到教授目光</vt:lpstr>
      <vt:lpstr>PowerPoint 簡報</vt:lpstr>
      <vt:lpstr>PowerPoint 簡報</vt:lpstr>
      <vt:lpstr>一、在第一印象（三秒鐘內）吸引到教授目光</vt:lpstr>
      <vt:lpstr>標題Ｂ：這些常見的食物可能會致命！第三種我們天天都在吃！</vt:lpstr>
      <vt:lpstr>其實就是換句話說</vt:lpstr>
      <vt:lpstr>二、放下備審資料後，仍讓教授留下深刻印象（好的印象） </vt:lpstr>
      <vt:lpstr>二、放下備審資料後，仍讓教授留下深刻印象（好的印象） </vt:lpstr>
      <vt:lpstr>申請企業管理學系</vt:lpstr>
      <vt:lpstr>二、放下備審資料後，仍讓教授留下深刻印象（好的印象） </vt:lpstr>
      <vt:lpstr>三、讓教授感覺到：對！我要的就是你這種學生！</vt:lpstr>
      <vt:lpstr>申請企業管理學系</vt:lpstr>
      <vt:lpstr>PowerPoint 簡報</vt:lpstr>
      <vt:lpstr>四、讓教授感覺到：你很用心，真的有來就讀我們學校的誠意</vt:lpstr>
      <vt:lpstr>見什麼？</vt:lpstr>
      <vt:lpstr>第二部分：我要怎麼開始寫？</vt:lpstr>
      <vt:lpstr>寫自傳常遇到的問題</vt:lpstr>
      <vt:lpstr>首先，不是你的故事平淡無聊 而是你沒意識到自己生命經歷的珍貴</vt:lpstr>
      <vt:lpstr>寫自傳不說謊小技巧</vt:lpstr>
      <vt:lpstr>參加活動與比賽， 一定要有「心得反思」</vt:lpstr>
      <vt:lpstr>蒐集素材與關鍵字</vt:lpstr>
      <vt:lpstr>讀書計畫怎麼寫？</vt:lpstr>
      <vt:lpstr>未來學習計畫與生涯規劃 (讀書計畫)怎麼寫?</vt:lpstr>
      <vt:lpstr>未來學習計畫與生涯規劃</vt:lpstr>
      <vt:lpstr>未來學習計畫與生涯規劃範例</vt:lpstr>
      <vt:lpstr>本講義電子檔歡迎同學下載使用 https://www.ylsh.hlc.edu.tw/uploads/1712726544319RnhLkwSC.pdf  也歡迎將你的備審資料寄到老師的電子信箱，老師會幫你審閱並給予修正建議唷！ tea506@ylsh.hlc.edu.tw  不要忘記參加4/22（三）下午2點，模擬面試講座唷！地點在大團輔教室。   輔導室祝你金榜題名！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備審資料怎麼寫? . 創造屬於自己的獨特故事</dc:title>
  <dc:creator>Microsoft 帳戶</dc:creator>
  <cp:lastModifiedBy>user</cp:lastModifiedBy>
  <cp:revision>41</cp:revision>
  <cp:lastPrinted>2024-04-10T04:32:07Z</cp:lastPrinted>
  <dcterms:created xsi:type="dcterms:W3CDTF">2024-04-02T15:24:36Z</dcterms:created>
  <dcterms:modified xsi:type="dcterms:W3CDTF">2026-04-15T01:36:21Z</dcterms:modified>
</cp:coreProperties>
</file>