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5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EA8101-3154-854D-8FAB-EFB6524F3405}" v="5" dt="2022-04-19T03:22:25.4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25"/>
    <p:restoredTop sz="93814" autoAdjust="0"/>
  </p:normalViewPr>
  <p:slideViewPr>
    <p:cSldViewPr snapToGrid="0" snapToObjects="1">
      <p:cViewPr>
        <p:scale>
          <a:sx n="120" d="100"/>
          <a:sy n="120" d="100"/>
        </p:scale>
        <p:origin x="-78" y="19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6899A3-54D2-0B48-92C9-B279B0405E44}" type="datetimeFigureOut">
              <a:rPr kumimoji="1" lang="zh-TW" altLang="en-US" smtClean="0"/>
              <a:pPr/>
              <a:t>2022/5/4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698134-2A9E-244F-975E-94F85EE5E452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068367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698134-2A9E-244F-975E-94F85EE5E452}" type="slidenum">
              <a:rPr kumimoji="1" lang="zh-TW" altLang="en-US" smtClean="0"/>
              <a:pPr/>
              <a:t>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784892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BF07A-DA3A-9840-B5D2-6BCA18C72142}" type="datetimeFigureOut">
              <a:rPr kumimoji="1" lang="zh-TW" altLang="en-US" smtClean="0"/>
              <a:pPr/>
              <a:t>2022/5/4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C9D5-E377-7340-AA75-C4DE7D5DE9DF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268466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BF07A-DA3A-9840-B5D2-6BCA18C72142}" type="datetimeFigureOut">
              <a:rPr kumimoji="1" lang="zh-TW" altLang="en-US" smtClean="0"/>
              <a:pPr/>
              <a:t>2022/5/4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C9D5-E377-7340-AA75-C4DE7D5DE9DF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45332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BF07A-DA3A-9840-B5D2-6BCA18C72142}" type="datetimeFigureOut">
              <a:rPr kumimoji="1" lang="zh-TW" altLang="en-US" smtClean="0"/>
              <a:pPr/>
              <a:t>2022/5/4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C9D5-E377-7340-AA75-C4DE7D5DE9DF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329389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BF07A-DA3A-9840-B5D2-6BCA18C72142}" type="datetimeFigureOut">
              <a:rPr kumimoji="1" lang="zh-TW" altLang="en-US" smtClean="0"/>
              <a:pPr/>
              <a:t>2022/5/4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C9D5-E377-7340-AA75-C4DE7D5DE9DF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968457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BF07A-DA3A-9840-B5D2-6BCA18C72142}" type="datetimeFigureOut">
              <a:rPr kumimoji="1" lang="zh-TW" altLang="en-US" smtClean="0"/>
              <a:pPr/>
              <a:t>2022/5/4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C9D5-E377-7340-AA75-C4DE7D5DE9DF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360905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BF07A-DA3A-9840-B5D2-6BCA18C72142}" type="datetimeFigureOut">
              <a:rPr kumimoji="1" lang="zh-TW" altLang="en-US" smtClean="0"/>
              <a:pPr/>
              <a:t>2022/5/4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C9D5-E377-7340-AA75-C4DE7D5DE9DF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21837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BF07A-DA3A-9840-B5D2-6BCA18C72142}" type="datetimeFigureOut">
              <a:rPr kumimoji="1" lang="zh-TW" altLang="en-US" smtClean="0"/>
              <a:pPr/>
              <a:t>2022/5/4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C9D5-E377-7340-AA75-C4DE7D5DE9DF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412413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BF07A-DA3A-9840-B5D2-6BCA18C72142}" type="datetimeFigureOut">
              <a:rPr kumimoji="1" lang="zh-TW" altLang="en-US" smtClean="0"/>
              <a:pPr/>
              <a:t>2022/5/4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C9D5-E377-7340-AA75-C4DE7D5DE9DF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812767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BF07A-DA3A-9840-B5D2-6BCA18C72142}" type="datetimeFigureOut">
              <a:rPr kumimoji="1" lang="zh-TW" altLang="en-US" smtClean="0"/>
              <a:pPr/>
              <a:t>2022/5/4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C9D5-E377-7340-AA75-C4DE7D5DE9DF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529250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BF07A-DA3A-9840-B5D2-6BCA18C72142}" type="datetimeFigureOut">
              <a:rPr kumimoji="1" lang="zh-TW" altLang="en-US" smtClean="0"/>
              <a:pPr/>
              <a:t>2022/5/4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C9D5-E377-7340-AA75-C4DE7D5DE9DF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132872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BF07A-DA3A-9840-B5D2-6BCA18C72142}" type="datetimeFigureOut">
              <a:rPr kumimoji="1" lang="zh-TW" altLang="en-US" smtClean="0"/>
              <a:pPr/>
              <a:t>2022/5/4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C9D5-E377-7340-AA75-C4DE7D5DE9DF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130056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BF07A-DA3A-9840-B5D2-6BCA18C72142}" type="datetimeFigureOut">
              <a:rPr kumimoji="1" lang="zh-TW" altLang="en-US" smtClean="0"/>
              <a:pPr/>
              <a:t>2022/5/4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1C9D5-E377-7340-AA75-C4DE7D5DE9DF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415832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="" id="{AC7A0134-AB11-7242-9188-AA6B67E62FA2}"/>
              </a:ext>
            </a:extLst>
          </p:cNvPr>
          <p:cNvSpPr/>
          <p:nvPr/>
        </p:nvSpPr>
        <p:spPr>
          <a:xfrm>
            <a:off x="1477814" y="4593"/>
            <a:ext cx="95719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kern="100" dirty="0" smtClean="0">
                <a:latin typeface="Calibri" panose="020F0502020204030204" pitchFamily="34" charset="0"/>
                <a:ea typeface="標楷體" panose="02010601000101010101" pitchFamily="2" charset="-120"/>
                <a:cs typeface="Times New Roman" panose="02020603050405020304" pitchFamily="18" charset="0"/>
              </a:rPr>
              <a:t>國立玉里</a:t>
            </a:r>
            <a:r>
              <a:rPr lang="zh-TW" altLang="zh-TW" kern="100" dirty="0" smtClean="0">
                <a:latin typeface="Calibri" panose="020F0502020204030204" pitchFamily="34" charset="0"/>
                <a:ea typeface="標楷體" panose="02010601000101010101" pitchFamily="2" charset="-120"/>
                <a:cs typeface="Times New Roman" panose="02020603050405020304" pitchFamily="18" charset="0"/>
              </a:rPr>
              <a:t>高級中學</a:t>
            </a:r>
            <a:r>
              <a:rPr lang="zh-TW" altLang="zh-TW" kern="100" dirty="0">
                <a:latin typeface="Calibri" panose="020F0502020204030204" pitchFamily="34" charset="0"/>
                <a:ea typeface="標楷體" panose="02010601000101010101" pitchFamily="2" charset="-120"/>
                <a:cs typeface="Times New Roman" panose="02020603050405020304" pitchFamily="18" charset="0"/>
              </a:rPr>
              <a:t>因應嚴重特殊傳染性肺炎疫情暫停實體課程實施流程圖</a:t>
            </a:r>
            <a:endParaRPr lang="zh-TW" altLang="zh-TW" sz="1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流程圖: 程序 3">
            <a:extLst>
              <a:ext uri="{FF2B5EF4-FFF2-40B4-BE49-F238E27FC236}">
                <a16:creationId xmlns:a16="http://schemas.microsoft.com/office/drawing/2014/main" xmlns="" id="{34319E93-F1AE-FB47-916F-84E005C6D227}"/>
              </a:ext>
            </a:extLst>
          </p:cNvPr>
          <p:cNvSpPr/>
          <p:nvPr/>
        </p:nvSpPr>
        <p:spPr>
          <a:xfrm>
            <a:off x="11042191" y="5058791"/>
            <a:ext cx="1698326" cy="1851203"/>
          </a:xfrm>
          <a:prstGeom prst="flowChartProcess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通知班級學生暫停實體課程並在家居家</a:t>
            </a:r>
            <a:r>
              <a:rPr lang="zh-TW" altLang="en-US" sz="1200" kern="100" dirty="0" smtClean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隔離</a:t>
            </a:r>
            <a:r>
              <a:rPr lang="en-US" altLang="zh-TW" sz="1200" kern="100" dirty="0" smtClean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3+4</a:t>
            </a:r>
            <a:r>
              <a:rPr lang="zh-TW" altLang="en-US" sz="1200" kern="100" dirty="0" smtClean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天</a:t>
            </a:r>
            <a:endParaRPr lang="en-US" altLang="zh-TW" sz="1200" kern="100" dirty="0">
              <a:latin typeface="Kaiti TC" panose="02010600040101010101" pitchFamily="2" charset="-120"/>
              <a:ea typeface="Kaiti TC" panose="02010600040101010101" pitchFamily="2" charset="-120"/>
              <a:cs typeface="Times New Roman" panose="02020603050405020304" pitchFamily="18" charset="0"/>
            </a:endParaRPr>
          </a:p>
          <a:p>
            <a:r>
              <a:rPr lang="zh-TW" altLang="en-US" sz="1200" kern="100" dirty="0">
                <a:solidFill>
                  <a:srgbClr val="FF0000"/>
                </a:solidFill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明確告知資訊：</a:t>
            </a:r>
            <a:endParaRPr lang="en-US" altLang="zh-TW" sz="1200" kern="100" dirty="0">
              <a:solidFill>
                <a:srgbClr val="FF0000"/>
              </a:solidFill>
              <a:latin typeface="Kaiti TC" panose="02010600040101010101" pitchFamily="2" charset="-120"/>
              <a:ea typeface="Kaiti TC" panose="02010600040101010101" pitchFamily="2" charset="-120"/>
              <a:cs typeface="Times New Roman" panose="02020603050405020304" pitchFamily="18" charset="0"/>
            </a:endParaRPr>
          </a:p>
          <a:p>
            <a:pPr marL="88900" indent="-88900"/>
            <a:r>
              <a:rPr lang="en-US" altLang="zh-TW" sz="1200" kern="100" dirty="0">
                <a:solidFill>
                  <a:srgbClr val="FF0000"/>
                </a:solidFill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1.</a:t>
            </a:r>
            <a:r>
              <a:rPr lang="zh-TW" altLang="en-US" sz="1200" kern="100" dirty="0">
                <a:solidFill>
                  <a:srgbClr val="FF0000"/>
                </a:solidFill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居家隔離期間：某月某日起至某月某日止。</a:t>
            </a:r>
            <a:endParaRPr lang="en-US" altLang="zh-TW" sz="1200" kern="100" dirty="0">
              <a:solidFill>
                <a:srgbClr val="FF0000"/>
              </a:solidFill>
              <a:latin typeface="Kaiti TC" panose="02010600040101010101" pitchFamily="2" charset="-120"/>
              <a:ea typeface="Kaiti TC" panose="02010600040101010101" pitchFamily="2" charset="-120"/>
              <a:cs typeface="Times New Roman" panose="02020603050405020304" pitchFamily="18" charset="0"/>
            </a:endParaRPr>
          </a:p>
          <a:p>
            <a:pPr marL="88900" indent="-88900"/>
            <a:r>
              <a:rPr lang="en-US" altLang="zh-TW" sz="1200" kern="100" dirty="0">
                <a:solidFill>
                  <a:srgbClr val="FF0000"/>
                </a:solidFill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2.</a:t>
            </a:r>
            <a:r>
              <a:rPr lang="zh-TW" altLang="en-US" sz="1200" kern="100" dirty="0">
                <a:solidFill>
                  <a:srgbClr val="FF0000"/>
                </a:solidFill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快篩站地點</a:t>
            </a:r>
            <a:endParaRPr lang="en-US" altLang="zh-TW" sz="1200" kern="100" dirty="0">
              <a:solidFill>
                <a:srgbClr val="FF0000"/>
              </a:solidFill>
              <a:latin typeface="Kaiti TC" panose="02010600040101010101" pitchFamily="2" charset="-120"/>
              <a:ea typeface="Kaiti TC" panose="02010600040101010101" pitchFamily="2" charset="-120"/>
              <a:cs typeface="Times New Roman" panose="02020603050405020304" pitchFamily="18" charset="0"/>
            </a:endParaRPr>
          </a:p>
          <a:p>
            <a:pPr marL="88900" indent="-88900"/>
            <a:r>
              <a:rPr lang="en-US" altLang="zh-TW" sz="1200" kern="100" dirty="0">
                <a:solidFill>
                  <a:srgbClr val="FF0000"/>
                </a:solidFill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3.</a:t>
            </a:r>
            <a:r>
              <a:rPr lang="zh-TW" altLang="en-US" sz="1200" kern="100" dirty="0">
                <a:solidFill>
                  <a:srgbClr val="FF0000"/>
                </a:solidFill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需進行快篩日期</a:t>
            </a:r>
            <a:endParaRPr lang="en-US" altLang="zh-TW" sz="1200" kern="100" dirty="0">
              <a:solidFill>
                <a:srgbClr val="FF0000"/>
              </a:solidFill>
              <a:latin typeface="Kaiti TC" panose="02010600040101010101" pitchFamily="2" charset="-120"/>
              <a:ea typeface="Kaiti TC" panose="02010600040101010101" pitchFamily="2" charset="-120"/>
              <a:cs typeface="Times New Roman" panose="02020603050405020304" pitchFamily="18" charset="0"/>
            </a:endParaRPr>
          </a:p>
          <a:p>
            <a:pPr marL="88900" indent="-88900"/>
            <a:r>
              <a:rPr lang="en-US" altLang="zh-TW" sz="1200" kern="100" dirty="0">
                <a:solidFill>
                  <a:srgbClr val="FF0000"/>
                </a:solidFill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4.</a:t>
            </a:r>
            <a:r>
              <a:rPr lang="zh-TW" altLang="en-US" sz="1200" kern="100" dirty="0">
                <a:solidFill>
                  <a:srgbClr val="FF0000"/>
                </a:solidFill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前往快篩站方式</a:t>
            </a:r>
          </a:p>
        </p:txBody>
      </p:sp>
      <p:sp>
        <p:nvSpPr>
          <p:cNvPr id="8" name="流程圖: 程序 8">
            <a:extLst>
              <a:ext uri="{FF2B5EF4-FFF2-40B4-BE49-F238E27FC236}">
                <a16:creationId xmlns:a16="http://schemas.microsoft.com/office/drawing/2014/main" xmlns="" id="{3678515E-AD9B-4E44-99F0-AB829062EDD6}"/>
              </a:ext>
            </a:extLst>
          </p:cNvPr>
          <p:cNvSpPr/>
          <p:nvPr/>
        </p:nvSpPr>
        <p:spPr>
          <a:xfrm>
            <a:off x="7641034" y="3472582"/>
            <a:ext cx="4016177" cy="36796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確診個案（學生）就讀班級學生均列為</a:t>
            </a:r>
            <a:r>
              <a:rPr lang="zh-TW" altLang="en-US" sz="1200" kern="100" dirty="0">
                <a:solidFill>
                  <a:srgbClr val="FF0000"/>
                </a:solidFill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密切接觸者</a:t>
            </a:r>
          </a:p>
        </p:txBody>
      </p:sp>
      <p:sp>
        <p:nvSpPr>
          <p:cNvPr id="9" name="流程圖: 程序 9">
            <a:extLst>
              <a:ext uri="{FF2B5EF4-FFF2-40B4-BE49-F238E27FC236}">
                <a16:creationId xmlns:a16="http://schemas.microsoft.com/office/drawing/2014/main" xmlns="" id="{218726CA-BBD1-6644-AE32-9B61512B982B}"/>
              </a:ext>
            </a:extLst>
          </p:cNvPr>
          <p:cNvSpPr/>
          <p:nvPr/>
        </p:nvSpPr>
        <p:spPr>
          <a:xfrm>
            <a:off x="10282589" y="7399351"/>
            <a:ext cx="1698326" cy="870972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該班居隔期滿、篩檢結果為陰性者，恢復實體課程，並自主健康管理。</a:t>
            </a:r>
          </a:p>
        </p:txBody>
      </p:sp>
      <p:sp>
        <p:nvSpPr>
          <p:cNvPr id="11" name="流程圖: 程序 11">
            <a:extLst>
              <a:ext uri="{FF2B5EF4-FFF2-40B4-BE49-F238E27FC236}">
                <a16:creationId xmlns:a16="http://schemas.microsoft.com/office/drawing/2014/main" xmlns="" id="{F18CBF25-479D-BC41-8743-4C08D79F53A3}"/>
              </a:ext>
            </a:extLst>
          </p:cNvPr>
          <p:cNvSpPr/>
          <p:nvPr/>
        </p:nvSpPr>
        <p:spPr>
          <a:xfrm>
            <a:off x="10282589" y="8461044"/>
            <a:ext cx="1698326" cy="870971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由健康中心指導學生，並由導師協助於自主健康管理期間進行自我快篩。</a:t>
            </a:r>
          </a:p>
        </p:txBody>
      </p:sp>
      <p:sp>
        <p:nvSpPr>
          <p:cNvPr id="12" name="流程圖: 程序 12">
            <a:extLst>
              <a:ext uri="{FF2B5EF4-FFF2-40B4-BE49-F238E27FC236}">
                <a16:creationId xmlns:a16="http://schemas.microsoft.com/office/drawing/2014/main" xmlns="" id="{B8A95C12-6E01-4E46-9226-F136BAC7F319}"/>
              </a:ext>
            </a:extLst>
          </p:cNvPr>
          <p:cNvSpPr/>
          <p:nvPr/>
        </p:nvSpPr>
        <p:spPr>
          <a:xfrm>
            <a:off x="7492002" y="5546484"/>
            <a:ext cx="1967786" cy="2039225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88900" indent="-88900"/>
            <a:r>
              <a:rPr 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1.實施線上課程／</a:t>
            </a:r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遠距教學。</a:t>
            </a:r>
          </a:p>
          <a:p>
            <a:pPr marL="88900" indent="-88900"/>
            <a:r>
              <a:rPr 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2學生居家隔離教師未居隔時，依表定時間在校實施線上課程</a:t>
            </a:r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。</a:t>
            </a:r>
          </a:p>
          <a:p>
            <a:pPr marL="88900" indent="-88900"/>
            <a:r>
              <a:rPr 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3.若</a:t>
            </a:r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任課教師本身為確診者或居隔者但授課班級學生在校上課者，實施遠距教學時，由教務處安排協同教學老師，相關費用由學校本預算支付。</a:t>
            </a:r>
          </a:p>
        </p:txBody>
      </p:sp>
      <p:sp>
        <p:nvSpPr>
          <p:cNvPr id="13" name="流程圖: 程序 13">
            <a:extLst>
              <a:ext uri="{FF2B5EF4-FFF2-40B4-BE49-F238E27FC236}">
                <a16:creationId xmlns:a16="http://schemas.microsoft.com/office/drawing/2014/main" xmlns="" id="{A16CB0A4-062E-DD4A-BABB-E2A5B17F962B}"/>
              </a:ext>
            </a:extLst>
          </p:cNvPr>
          <p:cNvSpPr/>
          <p:nvPr/>
        </p:nvSpPr>
        <p:spPr>
          <a:xfrm>
            <a:off x="683386" y="3472293"/>
            <a:ext cx="3882053" cy="937410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下列人員</a:t>
            </a:r>
            <a:r>
              <a:rPr 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(</a:t>
            </a:r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與確診個案</a:t>
            </a:r>
            <a:r>
              <a:rPr lang="zh-TW" altLang="en-US" sz="1200" kern="100" dirty="0">
                <a:solidFill>
                  <a:schemeClr val="accent1"/>
                </a:solidFill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非密切接觸者</a:t>
            </a:r>
            <a:r>
              <a:rPr 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)</a:t>
            </a:r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，暫停實體</a:t>
            </a:r>
            <a:r>
              <a:rPr lang="zh-TW" altLang="en-US" sz="1200" kern="100" dirty="0" smtClean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課程</a:t>
            </a:r>
            <a:r>
              <a:rPr lang="en-US" altLang="zh-TW" sz="1200" kern="100" dirty="0" smtClean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1</a:t>
            </a:r>
            <a:r>
              <a:rPr lang="en-US" altLang="zh-TW" sz="1200" kern="100" dirty="0" smtClean="0">
                <a:solidFill>
                  <a:schemeClr val="tx1"/>
                </a:solidFill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~</a:t>
            </a:r>
            <a:r>
              <a:rPr lang="en-US" sz="1200" kern="100" dirty="0" smtClean="0">
                <a:solidFill>
                  <a:schemeClr val="tx1"/>
                </a:solidFill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3</a:t>
            </a:r>
            <a:r>
              <a:rPr lang="zh-TW" altLang="en-US" sz="1200" kern="100" dirty="0" smtClean="0">
                <a:solidFill>
                  <a:srgbClr val="FF0000"/>
                </a:solidFill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天</a:t>
            </a:r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，進行自我健康監測</a:t>
            </a:r>
          </a:p>
          <a:p>
            <a:pPr marL="88900" indent="-88900"/>
            <a:r>
              <a:rPr 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1.</a:t>
            </a:r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確診個案授課（教師）</a:t>
            </a:r>
            <a:r>
              <a:rPr 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/</a:t>
            </a:r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修課（學生）班級</a:t>
            </a:r>
          </a:p>
          <a:p>
            <a:pPr marL="88900" indent="-88900"/>
            <a:r>
              <a:rPr 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2.</a:t>
            </a:r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確診個案接觸人員</a:t>
            </a:r>
            <a:r>
              <a:rPr 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(</a:t>
            </a:r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參與社團、搭乘交通車、同住宿舍、餐廳用餐等</a:t>
            </a:r>
            <a:r>
              <a:rPr 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)</a:t>
            </a:r>
            <a:endParaRPr lang="zh-TW" altLang="en-US" sz="1200" kern="100" dirty="0">
              <a:latin typeface="Kaiti TC" panose="02010600040101010101" pitchFamily="2" charset="-120"/>
              <a:ea typeface="Kaiti TC" panose="02010600040101010101" pitchFamily="2" charset="-120"/>
              <a:cs typeface="Times New Roman" panose="02020603050405020304" pitchFamily="18" charset="0"/>
            </a:endParaRPr>
          </a:p>
        </p:txBody>
      </p:sp>
      <p:sp>
        <p:nvSpPr>
          <p:cNvPr id="14" name="流程圖: 程序 16">
            <a:extLst>
              <a:ext uri="{FF2B5EF4-FFF2-40B4-BE49-F238E27FC236}">
                <a16:creationId xmlns:a16="http://schemas.microsoft.com/office/drawing/2014/main" xmlns="" id="{35F5E4C7-E753-A94E-B51E-57B067F34BD6}"/>
              </a:ext>
            </a:extLst>
          </p:cNvPr>
          <p:cNvSpPr/>
          <p:nvPr/>
        </p:nvSpPr>
        <p:spPr>
          <a:xfrm>
            <a:off x="2957161" y="6503592"/>
            <a:ext cx="1785419" cy="1470025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27000" indent="-127000"/>
            <a:r>
              <a:rPr 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1.</a:t>
            </a:r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確診個案授課</a:t>
            </a:r>
            <a:r>
              <a:rPr 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/</a:t>
            </a:r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修課班級有「密切接觸者」，須暫停實體課程至密切接觸者篩檢結果全數完成。</a:t>
            </a:r>
          </a:p>
          <a:p>
            <a:pPr marL="127000" indent="-127000"/>
            <a:r>
              <a:rPr 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2.</a:t>
            </a:r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「密切接觸者」居隔並篩檢</a:t>
            </a:r>
          </a:p>
        </p:txBody>
      </p:sp>
      <p:sp>
        <p:nvSpPr>
          <p:cNvPr id="15" name="流程圖: 程序 17">
            <a:extLst>
              <a:ext uri="{FF2B5EF4-FFF2-40B4-BE49-F238E27FC236}">
                <a16:creationId xmlns:a16="http://schemas.microsoft.com/office/drawing/2014/main" xmlns="" id="{DCB1C39E-8D98-D140-9EC8-6C7459769496}"/>
              </a:ext>
            </a:extLst>
          </p:cNvPr>
          <p:cNvSpPr/>
          <p:nvPr/>
        </p:nvSpPr>
        <p:spPr>
          <a:xfrm>
            <a:off x="604616" y="6501095"/>
            <a:ext cx="1698326" cy="6984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無「密切接觸者」之授課</a:t>
            </a:r>
            <a:r>
              <a:rPr 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/</a:t>
            </a:r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修課班級，恢復實體課程。</a:t>
            </a:r>
          </a:p>
        </p:txBody>
      </p:sp>
      <p:sp>
        <p:nvSpPr>
          <p:cNvPr id="16" name="流程圖: 決策 18">
            <a:extLst>
              <a:ext uri="{FF2B5EF4-FFF2-40B4-BE49-F238E27FC236}">
                <a16:creationId xmlns:a16="http://schemas.microsoft.com/office/drawing/2014/main" xmlns="" id="{0F22193E-4CDE-E048-A968-495C6ED1AEF9}"/>
              </a:ext>
            </a:extLst>
          </p:cNvPr>
          <p:cNvSpPr/>
          <p:nvPr/>
        </p:nvSpPr>
        <p:spPr>
          <a:xfrm>
            <a:off x="2830665" y="8182676"/>
            <a:ext cx="2038410" cy="690280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密切接觸者篩檢結果</a:t>
            </a:r>
          </a:p>
        </p:txBody>
      </p:sp>
      <p:sp>
        <p:nvSpPr>
          <p:cNvPr id="17" name="流程圖: 程序 19">
            <a:extLst>
              <a:ext uri="{FF2B5EF4-FFF2-40B4-BE49-F238E27FC236}">
                <a16:creationId xmlns:a16="http://schemas.microsoft.com/office/drawing/2014/main" xmlns="" id="{0434243A-9FAA-CD48-A18C-3D5EC1449297}"/>
              </a:ext>
            </a:extLst>
          </p:cNvPr>
          <p:cNvSpPr/>
          <p:nvPr/>
        </p:nvSpPr>
        <p:spPr>
          <a:xfrm>
            <a:off x="3000707" y="9126519"/>
            <a:ext cx="1698326" cy="351600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恢復實體課程</a:t>
            </a:r>
          </a:p>
        </p:txBody>
      </p:sp>
      <p:sp>
        <p:nvSpPr>
          <p:cNvPr id="18" name="流程圖: 程序 20">
            <a:extLst>
              <a:ext uri="{FF2B5EF4-FFF2-40B4-BE49-F238E27FC236}">
                <a16:creationId xmlns:a16="http://schemas.microsoft.com/office/drawing/2014/main" xmlns="" id="{6E47E678-D8D3-7240-9ADC-80B77F844868}"/>
              </a:ext>
            </a:extLst>
          </p:cNvPr>
          <p:cNvSpPr/>
          <p:nvPr/>
        </p:nvSpPr>
        <p:spPr>
          <a:xfrm>
            <a:off x="4868038" y="5689631"/>
            <a:ext cx="2211762" cy="93774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導師通知班級學生暫停實體課程</a:t>
            </a:r>
            <a:r>
              <a:rPr lang="zh-TW" altLang="en-US" sz="1200" kern="100" dirty="0" smtClean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並</a:t>
            </a:r>
            <a:r>
              <a:rPr lang="zh-TW" altLang="en-US" sz="1200" kern="100" dirty="0" smtClean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自我健康</a:t>
            </a:r>
            <a:r>
              <a:rPr lang="zh-TW" altLang="en-US" sz="1200" kern="100" dirty="0" smtClean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監測</a:t>
            </a:r>
            <a:r>
              <a:rPr lang="en-US" altLang="zh-TW" sz="1200" kern="100" dirty="0" smtClean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1~3</a:t>
            </a:r>
            <a:r>
              <a:rPr lang="zh-TW" altLang="en-US" sz="1200" kern="100" dirty="0" smtClean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天</a:t>
            </a:r>
            <a:endParaRPr lang="en-US" altLang="zh-TW" sz="1200" kern="100" dirty="0">
              <a:latin typeface="Kaiti TC" panose="02010600040101010101" pitchFamily="2" charset="-120"/>
              <a:ea typeface="Kaiti TC" panose="02010600040101010101" pitchFamily="2" charset="-120"/>
              <a:cs typeface="Times New Roman" panose="02020603050405020304" pitchFamily="18" charset="0"/>
            </a:endParaRPr>
          </a:p>
        </p:txBody>
      </p:sp>
      <p:sp>
        <p:nvSpPr>
          <p:cNvPr id="5" name="流程圖: 程序 1">
            <a:extLst>
              <a:ext uri="{FF2B5EF4-FFF2-40B4-BE49-F238E27FC236}">
                <a16:creationId xmlns:a16="http://schemas.microsoft.com/office/drawing/2014/main" xmlns="" id="{EECBE25F-404E-734E-B8D4-F0C221362286}"/>
              </a:ext>
            </a:extLst>
          </p:cNvPr>
          <p:cNvSpPr/>
          <p:nvPr/>
        </p:nvSpPr>
        <p:spPr>
          <a:xfrm>
            <a:off x="5317944" y="622878"/>
            <a:ext cx="926005" cy="35498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學生確診</a:t>
            </a:r>
          </a:p>
        </p:txBody>
      </p:sp>
      <p:sp>
        <p:nvSpPr>
          <p:cNvPr id="21" name="流程圖: 程序 1">
            <a:extLst>
              <a:ext uri="{FF2B5EF4-FFF2-40B4-BE49-F238E27FC236}">
                <a16:creationId xmlns:a16="http://schemas.microsoft.com/office/drawing/2014/main" xmlns="" id="{E3C71617-8322-9149-9EE5-D92A311E834F}"/>
              </a:ext>
            </a:extLst>
          </p:cNvPr>
          <p:cNvSpPr/>
          <p:nvPr/>
        </p:nvSpPr>
        <p:spPr>
          <a:xfrm>
            <a:off x="6370650" y="622978"/>
            <a:ext cx="926005" cy="354986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教師確診</a:t>
            </a:r>
          </a:p>
        </p:txBody>
      </p:sp>
      <p:sp>
        <p:nvSpPr>
          <p:cNvPr id="22" name="流程圖: 程序 1">
            <a:extLst>
              <a:ext uri="{FF2B5EF4-FFF2-40B4-BE49-F238E27FC236}">
                <a16:creationId xmlns:a16="http://schemas.microsoft.com/office/drawing/2014/main" xmlns="" id="{849AF895-254D-2048-89AF-992F1AF71785}"/>
              </a:ext>
            </a:extLst>
          </p:cNvPr>
          <p:cNvSpPr/>
          <p:nvPr/>
        </p:nvSpPr>
        <p:spPr>
          <a:xfrm>
            <a:off x="5317944" y="1132661"/>
            <a:ext cx="926005" cy="354986"/>
          </a:xfrm>
          <a:prstGeom prst="parallelogram">
            <a:avLst/>
          </a:prstGeom>
          <a:solidFill>
            <a:srgbClr val="FF85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導師</a:t>
            </a:r>
          </a:p>
        </p:txBody>
      </p:sp>
      <p:sp>
        <p:nvSpPr>
          <p:cNvPr id="23" name="流程圖: 程序 1">
            <a:extLst>
              <a:ext uri="{FF2B5EF4-FFF2-40B4-BE49-F238E27FC236}">
                <a16:creationId xmlns:a16="http://schemas.microsoft.com/office/drawing/2014/main" xmlns="" id="{3AC47F53-B738-F74B-AF0A-C4D7A39264D1}"/>
              </a:ext>
            </a:extLst>
          </p:cNvPr>
          <p:cNvSpPr/>
          <p:nvPr/>
        </p:nvSpPr>
        <p:spPr>
          <a:xfrm>
            <a:off x="5317944" y="1631612"/>
            <a:ext cx="926005" cy="354986"/>
          </a:xfrm>
          <a:prstGeom prst="snip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學務處</a:t>
            </a:r>
          </a:p>
        </p:txBody>
      </p:sp>
      <p:cxnSp>
        <p:nvCxnSpPr>
          <p:cNvPr id="26" name="直線箭頭接點 25">
            <a:extLst>
              <a:ext uri="{FF2B5EF4-FFF2-40B4-BE49-F238E27FC236}">
                <a16:creationId xmlns:a16="http://schemas.microsoft.com/office/drawing/2014/main" xmlns="" id="{BFE31177-0CFB-604C-9077-9FD1FB60289B}"/>
              </a:ext>
            </a:extLst>
          </p:cNvPr>
          <p:cNvCxnSpPr>
            <a:stCxn id="5" idx="2"/>
          </p:cNvCxnSpPr>
          <p:nvPr/>
        </p:nvCxnSpPr>
        <p:spPr>
          <a:xfrm>
            <a:off x="5780947" y="977864"/>
            <a:ext cx="0" cy="1547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箭頭接點 27">
            <a:extLst>
              <a:ext uri="{FF2B5EF4-FFF2-40B4-BE49-F238E27FC236}">
                <a16:creationId xmlns:a16="http://schemas.microsoft.com/office/drawing/2014/main" xmlns="" id="{F661B4CC-3A25-9B4C-9E4C-47821EFEE7A6}"/>
              </a:ext>
            </a:extLst>
          </p:cNvPr>
          <p:cNvCxnSpPr>
            <a:cxnSpLocks/>
            <a:stCxn id="22" idx="4"/>
          </p:cNvCxnSpPr>
          <p:nvPr/>
        </p:nvCxnSpPr>
        <p:spPr>
          <a:xfrm>
            <a:off x="5780947" y="1487647"/>
            <a:ext cx="4173" cy="1568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流程圖: 程序 1">
            <a:extLst>
              <a:ext uri="{FF2B5EF4-FFF2-40B4-BE49-F238E27FC236}">
                <a16:creationId xmlns:a16="http://schemas.microsoft.com/office/drawing/2014/main" xmlns="" id="{7EA42192-178E-DF4E-8ACD-EAE98A821BFE}"/>
              </a:ext>
            </a:extLst>
          </p:cNvPr>
          <p:cNvSpPr/>
          <p:nvPr/>
        </p:nvSpPr>
        <p:spPr>
          <a:xfrm>
            <a:off x="6588631" y="1631612"/>
            <a:ext cx="926005" cy="354986"/>
          </a:xfrm>
          <a:prstGeom prst="snip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教務處</a:t>
            </a:r>
          </a:p>
        </p:txBody>
      </p:sp>
      <p:sp>
        <p:nvSpPr>
          <p:cNvPr id="30" name="流程圖: 程序 1">
            <a:extLst>
              <a:ext uri="{FF2B5EF4-FFF2-40B4-BE49-F238E27FC236}">
                <a16:creationId xmlns:a16="http://schemas.microsoft.com/office/drawing/2014/main" xmlns="" id="{B2257010-8C9F-1940-9B5F-A2170AEA7836}"/>
              </a:ext>
            </a:extLst>
          </p:cNvPr>
          <p:cNvSpPr/>
          <p:nvPr/>
        </p:nvSpPr>
        <p:spPr>
          <a:xfrm>
            <a:off x="3580143" y="1720360"/>
            <a:ext cx="926005" cy="354986"/>
          </a:xfrm>
          <a:prstGeom prst="snipRoundRect">
            <a:avLst/>
          </a:prstGeom>
          <a:solidFill>
            <a:schemeClr val="accent5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總務處</a:t>
            </a:r>
          </a:p>
        </p:txBody>
      </p:sp>
      <p:cxnSp>
        <p:nvCxnSpPr>
          <p:cNvPr id="45" name="肘形接點 44">
            <a:extLst>
              <a:ext uri="{FF2B5EF4-FFF2-40B4-BE49-F238E27FC236}">
                <a16:creationId xmlns:a16="http://schemas.microsoft.com/office/drawing/2014/main" xmlns="" id="{4ABC5E95-DA74-B34B-B7E8-2AAB19239243}"/>
              </a:ext>
            </a:extLst>
          </p:cNvPr>
          <p:cNvCxnSpPr>
            <a:cxnSpLocks/>
            <a:stCxn id="21" idx="2"/>
            <a:endCxn id="29" idx="3"/>
          </p:cNvCxnSpPr>
          <p:nvPr/>
        </p:nvCxnSpPr>
        <p:spPr>
          <a:xfrm rot="16200000" flipH="1">
            <a:off x="6615819" y="1195797"/>
            <a:ext cx="653648" cy="217981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流程圖: 程序 1">
            <a:extLst>
              <a:ext uri="{FF2B5EF4-FFF2-40B4-BE49-F238E27FC236}">
                <a16:creationId xmlns:a16="http://schemas.microsoft.com/office/drawing/2014/main" xmlns="" id="{C731A24E-7B0D-1044-A009-3DCFAD64F9FB}"/>
              </a:ext>
            </a:extLst>
          </p:cNvPr>
          <p:cNvSpPr/>
          <p:nvPr/>
        </p:nvSpPr>
        <p:spPr>
          <a:xfrm>
            <a:off x="2089731" y="1798800"/>
            <a:ext cx="926005" cy="35498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環境清消</a:t>
            </a:r>
          </a:p>
        </p:txBody>
      </p:sp>
      <p:sp>
        <p:nvSpPr>
          <p:cNvPr id="66" name="流程圖: 程序 1">
            <a:extLst>
              <a:ext uri="{FF2B5EF4-FFF2-40B4-BE49-F238E27FC236}">
                <a16:creationId xmlns:a16="http://schemas.microsoft.com/office/drawing/2014/main" xmlns="" id="{76781835-C191-5747-9162-DABE1FAD57BD}"/>
              </a:ext>
            </a:extLst>
          </p:cNvPr>
          <p:cNvSpPr/>
          <p:nvPr/>
        </p:nvSpPr>
        <p:spPr>
          <a:xfrm>
            <a:off x="4869075" y="2319076"/>
            <a:ext cx="2720029" cy="937108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啟動校內應變，提供確診者足跡資料</a:t>
            </a:r>
            <a:endParaRPr lang="en-US" altLang="zh-TW" sz="1200" kern="100" dirty="0">
              <a:latin typeface="Kaiti TC" panose="02010600040101010101" pitchFamily="2" charset="-120"/>
              <a:ea typeface="Kaiti TC" panose="02010600040101010101" pitchFamily="2" charset="-120"/>
              <a:cs typeface="Times New Roman" panose="02020603050405020304" pitchFamily="18" charset="0"/>
            </a:endParaRPr>
          </a:p>
          <a:p>
            <a:r>
              <a:rPr lang="en-US" altLang="zh-TW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1.</a:t>
            </a:r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老師：提供授課班級</a:t>
            </a:r>
            <a:endParaRPr lang="en-US" altLang="zh-TW" sz="1200" kern="100" dirty="0">
              <a:latin typeface="Kaiti TC" panose="02010600040101010101" pitchFamily="2" charset="-120"/>
              <a:ea typeface="Kaiti TC" panose="02010600040101010101" pitchFamily="2" charset="-120"/>
              <a:cs typeface="Times New Roman" panose="02020603050405020304" pitchFamily="18" charset="0"/>
            </a:endParaRPr>
          </a:p>
          <a:p>
            <a:r>
              <a:rPr lang="en-US" altLang="zh-TW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2.</a:t>
            </a:r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學生：提供在校上課記錄活動歷程</a:t>
            </a:r>
            <a:endParaRPr lang="en-US" altLang="zh-TW" sz="1200" kern="100" dirty="0">
              <a:latin typeface="Kaiti TC" panose="02010600040101010101" pitchFamily="2" charset="-120"/>
              <a:ea typeface="Kaiti TC" panose="02010600040101010101" pitchFamily="2" charset="-120"/>
              <a:cs typeface="Times New Roman" panose="02020603050405020304" pitchFamily="18" charset="0"/>
            </a:endParaRPr>
          </a:p>
          <a:p>
            <a:r>
              <a:rPr lang="en-US" altLang="zh-TW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3.</a:t>
            </a:r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其他校園內活動足跡</a:t>
            </a:r>
          </a:p>
        </p:txBody>
      </p:sp>
      <p:cxnSp>
        <p:nvCxnSpPr>
          <p:cNvPr id="68" name="肘形接點 67">
            <a:extLst>
              <a:ext uri="{FF2B5EF4-FFF2-40B4-BE49-F238E27FC236}">
                <a16:creationId xmlns:a16="http://schemas.microsoft.com/office/drawing/2014/main" xmlns="" id="{8A6D6427-2B20-094F-A00B-11656BFDEF16}"/>
              </a:ext>
            </a:extLst>
          </p:cNvPr>
          <p:cNvCxnSpPr>
            <a:cxnSpLocks/>
            <a:stCxn id="23" idx="1"/>
            <a:endCxn id="66" idx="0"/>
          </p:cNvCxnSpPr>
          <p:nvPr/>
        </p:nvCxnSpPr>
        <p:spPr>
          <a:xfrm rot="16200000" flipH="1">
            <a:off x="5838779" y="1928765"/>
            <a:ext cx="332478" cy="448143"/>
          </a:xfrm>
          <a:prstGeom prst="bentConnector3">
            <a:avLst>
              <a:gd name="adj1" fmla="val 50000"/>
            </a:avLst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肘形接點 71">
            <a:extLst>
              <a:ext uri="{FF2B5EF4-FFF2-40B4-BE49-F238E27FC236}">
                <a16:creationId xmlns:a16="http://schemas.microsoft.com/office/drawing/2014/main" xmlns="" id="{6DD8FAED-AD20-B644-9113-6A6B90F9B31F}"/>
              </a:ext>
            </a:extLst>
          </p:cNvPr>
          <p:cNvCxnSpPr>
            <a:cxnSpLocks/>
            <a:stCxn id="66" idx="2"/>
            <a:endCxn id="8" idx="0"/>
          </p:cNvCxnSpPr>
          <p:nvPr/>
        </p:nvCxnSpPr>
        <p:spPr>
          <a:xfrm rot="16200000" flipH="1">
            <a:off x="7830907" y="1654366"/>
            <a:ext cx="216398" cy="342003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肘形接點 74">
            <a:extLst>
              <a:ext uri="{FF2B5EF4-FFF2-40B4-BE49-F238E27FC236}">
                <a16:creationId xmlns:a16="http://schemas.microsoft.com/office/drawing/2014/main" xmlns="" id="{C8932B33-127B-324D-BD4D-E4F1AA38C71D}"/>
              </a:ext>
            </a:extLst>
          </p:cNvPr>
          <p:cNvCxnSpPr>
            <a:cxnSpLocks/>
            <a:stCxn id="66" idx="2"/>
            <a:endCxn id="13" idx="0"/>
          </p:cNvCxnSpPr>
          <p:nvPr/>
        </p:nvCxnSpPr>
        <p:spPr>
          <a:xfrm rot="5400000">
            <a:off x="4318698" y="1561900"/>
            <a:ext cx="216109" cy="360467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流程圖: 程序 1">
            <a:extLst>
              <a:ext uri="{FF2B5EF4-FFF2-40B4-BE49-F238E27FC236}">
                <a16:creationId xmlns:a16="http://schemas.microsoft.com/office/drawing/2014/main" xmlns="" id="{05B0477A-DE85-7E4D-B7AC-4C055079EBD6}"/>
              </a:ext>
            </a:extLst>
          </p:cNvPr>
          <p:cNvSpPr/>
          <p:nvPr/>
        </p:nvSpPr>
        <p:spPr>
          <a:xfrm>
            <a:off x="9778170" y="4156904"/>
            <a:ext cx="926005" cy="354986"/>
          </a:xfrm>
          <a:prstGeom prst="snip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學務處</a:t>
            </a:r>
          </a:p>
        </p:txBody>
      </p:sp>
      <p:sp>
        <p:nvSpPr>
          <p:cNvPr id="77" name="流程圖: 程序 1">
            <a:extLst>
              <a:ext uri="{FF2B5EF4-FFF2-40B4-BE49-F238E27FC236}">
                <a16:creationId xmlns:a16="http://schemas.microsoft.com/office/drawing/2014/main" xmlns="" id="{3CCDE9FF-7EBC-EA49-A9BF-07FEC8FF64C0}"/>
              </a:ext>
            </a:extLst>
          </p:cNvPr>
          <p:cNvSpPr/>
          <p:nvPr/>
        </p:nvSpPr>
        <p:spPr>
          <a:xfrm>
            <a:off x="9778170" y="5233631"/>
            <a:ext cx="926005" cy="354986"/>
          </a:xfrm>
          <a:prstGeom prst="parallelogram">
            <a:avLst/>
          </a:prstGeom>
          <a:solidFill>
            <a:srgbClr val="FF85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1200" kern="100" dirty="0">
                <a:solidFill>
                  <a:schemeClr val="tx1"/>
                </a:solidFill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導師</a:t>
            </a:r>
          </a:p>
        </p:txBody>
      </p:sp>
      <p:sp>
        <p:nvSpPr>
          <p:cNvPr id="78" name="流程圖: 程序 1">
            <a:extLst>
              <a:ext uri="{FF2B5EF4-FFF2-40B4-BE49-F238E27FC236}">
                <a16:creationId xmlns:a16="http://schemas.microsoft.com/office/drawing/2014/main" xmlns="" id="{FBC57DCB-8018-8D45-86E4-9E7763E09C54}"/>
              </a:ext>
            </a:extLst>
          </p:cNvPr>
          <p:cNvSpPr/>
          <p:nvPr/>
        </p:nvSpPr>
        <p:spPr>
          <a:xfrm>
            <a:off x="9508829" y="4688325"/>
            <a:ext cx="1464687" cy="35498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隔離期間相關衛教資訊提供</a:t>
            </a:r>
          </a:p>
        </p:txBody>
      </p:sp>
      <p:cxnSp>
        <p:nvCxnSpPr>
          <p:cNvPr id="80" name="肘形接點 79">
            <a:extLst>
              <a:ext uri="{FF2B5EF4-FFF2-40B4-BE49-F238E27FC236}">
                <a16:creationId xmlns:a16="http://schemas.microsoft.com/office/drawing/2014/main" xmlns="" id="{3D6AA2FD-F540-9948-8EAC-A3093231A33D}"/>
              </a:ext>
            </a:extLst>
          </p:cNvPr>
          <p:cNvCxnSpPr>
            <a:cxnSpLocks/>
            <a:stCxn id="8" idx="2"/>
            <a:endCxn id="76" idx="3"/>
          </p:cNvCxnSpPr>
          <p:nvPr/>
        </p:nvCxnSpPr>
        <p:spPr>
          <a:xfrm rot="16200000" flipH="1">
            <a:off x="9786969" y="3702700"/>
            <a:ext cx="316358" cy="59205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直線箭頭接點 81">
            <a:extLst>
              <a:ext uri="{FF2B5EF4-FFF2-40B4-BE49-F238E27FC236}">
                <a16:creationId xmlns:a16="http://schemas.microsoft.com/office/drawing/2014/main" xmlns="" id="{2988D41A-1729-E847-BC7A-E7D516235F49}"/>
              </a:ext>
            </a:extLst>
          </p:cNvPr>
          <p:cNvCxnSpPr>
            <a:cxnSpLocks/>
            <a:stCxn id="76" idx="1"/>
            <a:endCxn id="78" idx="0"/>
          </p:cNvCxnSpPr>
          <p:nvPr/>
        </p:nvCxnSpPr>
        <p:spPr>
          <a:xfrm>
            <a:off x="10241173" y="4511890"/>
            <a:ext cx="0" cy="1764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直線箭頭接點 83">
            <a:extLst>
              <a:ext uri="{FF2B5EF4-FFF2-40B4-BE49-F238E27FC236}">
                <a16:creationId xmlns:a16="http://schemas.microsoft.com/office/drawing/2014/main" xmlns="" id="{C6F96A8A-7554-5641-BA7D-E9B9A03A5516}"/>
              </a:ext>
            </a:extLst>
          </p:cNvPr>
          <p:cNvCxnSpPr>
            <a:cxnSpLocks/>
            <a:stCxn id="78" idx="2"/>
            <a:endCxn id="77" idx="0"/>
          </p:cNvCxnSpPr>
          <p:nvPr/>
        </p:nvCxnSpPr>
        <p:spPr>
          <a:xfrm>
            <a:off x="10241173" y="5043311"/>
            <a:ext cx="0" cy="190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肘形接點 85">
            <a:extLst>
              <a:ext uri="{FF2B5EF4-FFF2-40B4-BE49-F238E27FC236}">
                <a16:creationId xmlns:a16="http://schemas.microsoft.com/office/drawing/2014/main" xmlns="" id="{BCC1613D-7BED-434B-9E1E-A8806EAAFA44}"/>
              </a:ext>
            </a:extLst>
          </p:cNvPr>
          <p:cNvCxnSpPr>
            <a:cxnSpLocks/>
            <a:stCxn id="77" idx="2"/>
            <a:endCxn id="7" idx="1"/>
          </p:cNvCxnSpPr>
          <p:nvPr/>
        </p:nvCxnSpPr>
        <p:spPr>
          <a:xfrm>
            <a:off x="10659802" y="5411124"/>
            <a:ext cx="382389" cy="57326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流程圖: 程序 1">
            <a:extLst>
              <a:ext uri="{FF2B5EF4-FFF2-40B4-BE49-F238E27FC236}">
                <a16:creationId xmlns:a16="http://schemas.microsoft.com/office/drawing/2014/main" xmlns="" id="{0AD51765-73E0-F846-9810-5D64B7941775}"/>
              </a:ext>
            </a:extLst>
          </p:cNvPr>
          <p:cNvSpPr/>
          <p:nvPr/>
        </p:nvSpPr>
        <p:spPr>
          <a:xfrm>
            <a:off x="9674869" y="5849374"/>
            <a:ext cx="1130300" cy="870972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隔離期間持續掌握班級學生狀況，並適時回報學務處</a:t>
            </a:r>
          </a:p>
        </p:txBody>
      </p:sp>
      <p:cxnSp>
        <p:nvCxnSpPr>
          <p:cNvPr id="94" name="直線箭頭接點 93">
            <a:extLst>
              <a:ext uri="{FF2B5EF4-FFF2-40B4-BE49-F238E27FC236}">
                <a16:creationId xmlns:a16="http://schemas.microsoft.com/office/drawing/2014/main" xmlns="" id="{642534C2-208F-E548-8E9C-DBFB2BFE5D5D}"/>
              </a:ext>
            </a:extLst>
          </p:cNvPr>
          <p:cNvCxnSpPr>
            <a:cxnSpLocks/>
            <a:stCxn id="77" idx="4"/>
            <a:endCxn id="92" idx="0"/>
          </p:cNvCxnSpPr>
          <p:nvPr/>
        </p:nvCxnSpPr>
        <p:spPr>
          <a:xfrm flipH="1">
            <a:off x="10240019" y="5588617"/>
            <a:ext cx="1154" cy="2607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流程圖: 程序 1">
            <a:extLst>
              <a:ext uri="{FF2B5EF4-FFF2-40B4-BE49-F238E27FC236}">
                <a16:creationId xmlns:a16="http://schemas.microsoft.com/office/drawing/2014/main" xmlns="" id="{513D3DE0-AB5A-4C4D-9DE3-AEE7002EF60E}"/>
              </a:ext>
            </a:extLst>
          </p:cNvPr>
          <p:cNvSpPr/>
          <p:nvPr/>
        </p:nvSpPr>
        <p:spPr>
          <a:xfrm>
            <a:off x="8338907" y="4157685"/>
            <a:ext cx="926005" cy="354986"/>
          </a:xfrm>
          <a:prstGeom prst="snip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教務處</a:t>
            </a:r>
          </a:p>
        </p:txBody>
      </p:sp>
      <p:cxnSp>
        <p:nvCxnSpPr>
          <p:cNvPr id="102" name="肘形接點 101">
            <a:extLst>
              <a:ext uri="{FF2B5EF4-FFF2-40B4-BE49-F238E27FC236}">
                <a16:creationId xmlns:a16="http://schemas.microsoft.com/office/drawing/2014/main" xmlns="" id="{7FAAE77B-A4E3-9342-8EB9-55A6CF65A976}"/>
              </a:ext>
            </a:extLst>
          </p:cNvPr>
          <p:cNvCxnSpPr>
            <a:cxnSpLocks/>
            <a:stCxn id="8" idx="2"/>
            <a:endCxn id="100" idx="3"/>
          </p:cNvCxnSpPr>
          <p:nvPr/>
        </p:nvCxnSpPr>
        <p:spPr>
          <a:xfrm rot="5400000">
            <a:off x="9066948" y="3575509"/>
            <a:ext cx="317139" cy="847213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7" name="流程圖: 程序 1">
            <a:extLst>
              <a:ext uri="{FF2B5EF4-FFF2-40B4-BE49-F238E27FC236}">
                <a16:creationId xmlns:a16="http://schemas.microsoft.com/office/drawing/2014/main" xmlns="" id="{EB2C3E0E-C721-324C-AEED-4CB7B58FEFE8}"/>
              </a:ext>
            </a:extLst>
          </p:cNvPr>
          <p:cNvSpPr/>
          <p:nvPr/>
        </p:nvSpPr>
        <p:spPr>
          <a:xfrm>
            <a:off x="8216652" y="4709651"/>
            <a:ext cx="926005" cy="354986"/>
          </a:xfrm>
          <a:prstGeom prst="parallelogram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班級任課教師</a:t>
            </a:r>
          </a:p>
        </p:txBody>
      </p:sp>
      <p:cxnSp>
        <p:nvCxnSpPr>
          <p:cNvPr id="109" name="肘形接點 108">
            <a:extLst>
              <a:ext uri="{FF2B5EF4-FFF2-40B4-BE49-F238E27FC236}">
                <a16:creationId xmlns:a16="http://schemas.microsoft.com/office/drawing/2014/main" xmlns="" id="{E37C8706-A04E-1540-8680-CD50E82AB68A}"/>
              </a:ext>
            </a:extLst>
          </p:cNvPr>
          <p:cNvCxnSpPr>
            <a:stCxn id="100" idx="1"/>
            <a:endCxn id="107" idx="0"/>
          </p:cNvCxnSpPr>
          <p:nvPr/>
        </p:nvCxnSpPr>
        <p:spPr>
          <a:xfrm rot="5400000">
            <a:off x="8642293" y="4550034"/>
            <a:ext cx="196980" cy="12225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肘形接點 110">
            <a:extLst>
              <a:ext uri="{FF2B5EF4-FFF2-40B4-BE49-F238E27FC236}">
                <a16:creationId xmlns:a16="http://schemas.microsoft.com/office/drawing/2014/main" xmlns="" id="{C50ECF2D-9C76-AD47-AFFC-E7572772D3DC}"/>
              </a:ext>
            </a:extLst>
          </p:cNvPr>
          <p:cNvCxnSpPr>
            <a:cxnSpLocks/>
            <a:stCxn id="107" idx="4"/>
            <a:endCxn id="12" idx="0"/>
          </p:cNvCxnSpPr>
          <p:nvPr/>
        </p:nvCxnSpPr>
        <p:spPr>
          <a:xfrm rot="5400000">
            <a:off x="8336852" y="5203680"/>
            <a:ext cx="481847" cy="20376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肘形接點 125">
            <a:extLst>
              <a:ext uri="{FF2B5EF4-FFF2-40B4-BE49-F238E27FC236}">
                <a16:creationId xmlns:a16="http://schemas.microsoft.com/office/drawing/2014/main" xmlns="" id="{35D6A70E-2C11-C342-8195-08BF60D72C5C}"/>
              </a:ext>
            </a:extLst>
          </p:cNvPr>
          <p:cNvCxnSpPr>
            <a:stCxn id="92" idx="2"/>
            <a:endCxn id="9" idx="0"/>
          </p:cNvCxnSpPr>
          <p:nvPr/>
        </p:nvCxnSpPr>
        <p:spPr>
          <a:xfrm rot="16200000" flipH="1">
            <a:off x="10346383" y="6613981"/>
            <a:ext cx="679005" cy="89173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箭頭接點 127">
            <a:extLst>
              <a:ext uri="{FF2B5EF4-FFF2-40B4-BE49-F238E27FC236}">
                <a16:creationId xmlns:a16="http://schemas.microsoft.com/office/drawing/2014/main" xmlns="" id="{BDF9F03E-554D-1E46-AD3F-D84A9A1840EF}"/>
              </a:ext>
            </a:extLst>
          </p:cNvPr>
          <p:cNvCxnSpPr>
            <a:cxnSpLocks/>
            <a:stCxn id="9" idx="2"/>
            <a:endCxn id="11" idx="0"/>
          </p:cNvCxnSpPr>
          <p:nvPr/>
        </p:nvCxnSpPr>
        <p:spPr>
          <a:xfrm>
            <a:off x="11131752" y="8270323"/>
            <a:ext cx="0" cy="1907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肘形接點 131">
            <a:extLst>
              <a:ext uri="{FF2B5EF4-FFF2-40B4-BE49-F238E27FC236}">
                <a16:creationId xmlns:a16="http://schemas.microsoft.com/office/drawing/2014/main" xmlns="" id="{1D69B838-CAA2-DA47-A7A7-E6504A5FD141}"/>
              </a:ext>
            </a:extLst>
          </p:cNvPr>
          <p:cNvCxnSpPr>
            <a:cxnSpLocks/>
            <a:stCxn id="12" idx="2"/>
            <a:endCxn id="9" idx="1"/>
          </p:cNvCxnSpPr>
          <p:nvPr/>
        </p:nvCxnSpPr>
        <p:spPr>
          <a:xfrm rot="16200000" flipH="1">
            <a:off x="9254678" y="6806926"/>
            <a:ext cx="249128" cy="180669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3" name="流程圖: 程序 1">
            <a:extLst>
              <a:ext uri="{FF2B5EF4-FFF2-40B4-BE49-F238E27FC236}">
                <a16:creationId xmlns:a16="http://schemas.microsoft.com/office/drawing/2014/main" xmlns="" id="{ED8C712F-0A16-3E43-95BF-D3D1E1C704CC}"/>
              </a:ext>
            </a:extLst>
          </p:cNvPr>
          <p:cNvSpPr/>
          <p:nvPr/>
        </p:nvSpPr>
        <p:spPr>
          <a:xfrm>
            <a:off x="9142657" y="7554071"/>
            <a:ext cx="926005" cy="354986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復課條件</a:t>
            </a:r>
          </a:p>
        </p:txBody>
      </p:sp>
      <p:sp>
        <p:nvSpPr>
          <p:cNvPr id="134" name="流程圖: 程序 1">
            <a:extLst>
              <a:ext uri="{FF2B5EF4-FFF2-40B4-BE49-F238E27FC236}">
                <a16:creationId xmlns:a16="http://schemas.microsoft.com/office/drawing/2014/main" xmlns="" id="{29094E0F-34B8-1D47-8580-BDDCE2C87D80}"/>
              </a:ext>
            </a:extLst>
          </p:cNvPr>
          <p:cNvSpPr/>
          <p:nvPr/>
        </p:nvSpPr>
        <p:spPr>
          <a:xfrm>
            <a:off x="3643329" y="4709736"/>
            <a:ext cx="926005" cy="354986"/>
          </a:xfrm>
          <a:prstGeom prst="snip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學務處</a:t>
            </a:r>
          </a:p>
        </p:txBody>
      </p:sp>
      <p:sp>
        <p:nvSpPr>
          <p:cNvPr id="135" name="流程圖: 程序 1">
            <a:extLst>
              <a:ext uri="{FF2B5EF4-FFF2-40B4-BE49-F238E27FC236}">
                <a16:creationId xmlns:a16="http://schemas.microsoft.com/office/drawing/2014/main" xmlns="" id="{39686E7E-D218-2C4A-90BF-BC3CC675A2C4}"/>
              </a:ext>
            </a:extLst>
          </p:cNvPr>
          <p:cNvSpPr/>
          <p:nvPr/>
        </p:nvSpPr>
        <p:spPr>
          <a:xfrm>
            <a:off x="906901" y="4709736"/>
            <a:ext cx="926005" cy="354986"/>
          </a:xfrm>
          <a:prstGeom prst="snip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教務處</a:t>
            </a:r>
          </a:p>
        </p:txBody>
      </p:sp>
      <p:cxnSp>
        <p:nvCxnSpPr>
          <p:cNvPr id="137" name="肘形接點 136">
            <a:extLst>
              <a:ext uri="{FF2B5EF4-FFF2-40B4-BE49-F238E27FC236}">
                <a16:creationId xmlns:a16="http://schemas.microsoft.com/office/drawing/2014/main" xmlns="" id="{33896EB5-B88F-6342-9192-846B931219FD}"/>
              </a:ext>
            </a:extLst>
          </p:cNvPr>
          <p:cNvCxnSpPr>
            <a:stCxn id="13" idx="2"/>
            <a:endCxn id="134" idx="3"/>
          </p:cNvCxnSpPr>
          <p:nvPr/>
        </p:nvCxnSpPr>
        <p:spPr>
          <a:xfrm rot="16200000" flipH="1">
            <a:off x="3215356" y="3818759"/>
            <a:ext cx="300033" cy="148191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肘形接點 138">
            <a:extLst>
              <a:ext uri="{FF2B5EF4-FFF2-40B4-BE49-F238E27FC236}">
                <a16:creationId xmlns:a16="http://schemas.microsoft.com/office/drawing/2014/main" xmlns="" id="{81554FEE-297A-8D47-80C7-E8BCCFE9CD1A}"/>
              </a:ext>
            </a:extLst>
          </p:cNvPr>
          <p:cNvCxnSpPr>
            <a:stCxn id="13" idx="2"/>
            <a:endCxn id="135" idx="3"/>
          </p:cNvCxnSpPr>
          <p:nvPr/>
        </p:nvCxnSpPr>
        <p:spPr>
          <a:xfrm rot="5400000">
            <a:off x="1847143" y="3932465"/>
            <a:ext cx="300033" cy="125450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2" name="流程圖: 程序 1">
            <a:extLst>
              <a:ext uri="{FF2B5EF4-FFF2-40B4-BE49-F238E27FC236}">
                <a16:creationId xmlns:a16="http://schemas.microsoft.com/office/drawing/2014/main" xmlns="" id="{5C7F47F1-DFAC-6846-9BF4-08CA1E44EA1D}"/>
              </a:ext>
            </a:extLst>
          </p:cNvPr>
          <p:cNvSpPr/>
          <p:nvPr/>
        </p:nvSpPr>
        <p:spPr>
          <a:xfrm>
            <a:off x="3643329" y="5712873"/>
            <a:ext cx="926005" cy="354986"/>
          </a:xfrm>
          <a:prstGeom prst="parallelogram">
            <a:avLst/>
          </a:prstGeom>
          <a:solidFill>
            <a:srgbClr val="FF85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1200" kern="100" dirty="0">
                <a:solidFill>
                  <a:schemeClr val="tx1"/>
                </a:solidFill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導師</a:t>
            </a:r>
          </a:p>
        </p:txBody>
      </p:sp>
      <p:sp>
        <p:nvSpPr>
          <p:cNvPr id="143" name="流程圖: 程序 1">
            <a:extLst>
              <a:ext uri="{FF2B5EF4-FFF2-40B4-BE49-F238E27FC236}">
                <a16:creationId xmlns:a16="http://schemas.microsoft.com/office/drawing/2014/main" xmlns="" id="{AA1F9ED6-0A13-9D41-B96D-2AE9C8EE4FEA}"/>
              </a:ext>
            </a:extLst>
          </p:cNvPr>
          <p:cNvSpPr/>
          <p:nvPr/>
        </p:nvSpPr>
        <p:spPr>
          <a:xfrm>
            <a:off x="3156694" y="5203032"/>
            <a:ext cx="1899274" cy="35498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自主健康監測期間相關衛教資訊及注意事項提供</a:t>
            </a:r>
          </a:p>
        </p:txBody>
      </p:sp>
      <p:cxnSp>
        <p:nvCxnSpPr>
          <p:cNvPr id="147" name="直線箭頭接點 146">
            <a:extLst>
              <a:ext uri="{FF2B5EF4-FFF2-40B4-BE49-F238E27FC236}">
                <a16:creationId xmlns:a16="http://schemas.microsoft.com/office/drawing/2014/main" xmlns="" id="{3CAA2B73-05A5-B849-9047-1F05AC30D356}"/>
              </a:ext>
            </a:extLst>
          </p:cNvPr>
          <p:cNvCxnSpPr>
            <a:cxnSpLocks/>
            <a:stCxn id="134" idx="1"/>
            <a:endCxn id="143" idx="0"/>
          </p:cNvCxnSpPr>
          <p:nvPr/>
        </p:nvCxnSpPr>
        <p:spPr>
          <a:xfrm flipH="1">
            <a:off x="4106331" y="5064722"/>
            <a:ext cx="1" cy="1383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9" name="直線箭頭接點 148">
            <a:extLst>
              <a:ext uri="{FF2B5EF4-FFF2-40B4-BE49-F238E27FC236}">
                <a16:creationId xmlns:a16="http://schemas.microsoft.com/office/drawing/2014/main" xmlns="" id="{F376461E-F35F-564D-99A1-6E4EBDFEA8DC}"/>
              </a:ext>
            </a:extLst>
          </p:cNvPr>
          <p:cNvCxnSpPr>
            <a:stCxn id="143" idx="2"/>
            <a:endCxn id="142" idx="0"/>
          </p:cNvCxnSpPr>
          <p:nvPr/>
        </p:nvCxnSpPr>
        <p:spPr>
          <a:xfrm>
            <a:off x="4106331" y="5558018"/>
            <a:ext cx="1" cy="154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0" name="流程圖: 程序 1">
            <a:extLst>
              <a:ext uri="{FF2B5EF4-FFF2-40B4-BE49-F238E27FC236}">
                <a16:creationId xmlns:a16="http://schemas.microsoft.com/office/drawing/2014/main" xmlns="" id="{AE8FBDA3-D49F-5D4D-9792-ADBAEA8D4CE7}"/>
              </a:ext>
            </a:extLst>
          </p:cNvPr>
          <p:cNvSpPr/>
          <p:nvPr/>
        </p:nvSpPr>
        <p:spPr>
          <a:xfrm>
            <a:off x="906901" y="5191498"/>
            <a:ext cx="926005" cy="354986"/>
          </a:xfrm>
          <a:prstGeom prst="parallelogram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班級任課教師</a:t>
            </a:r>
          </a:p>
        </p:txBody>
      </p:sp>
      <p:cxnSp>
        <p:nvCxnSpPr>
          <p:cNvPr id="152" name="直線箭頭接點 151">
            <a:extLst>
              <a:ext uri="{FF2B5EF4-FFF2-40B4-BE49-F238E27FC236}">
                <a16:creationId xmlns:a16="http://schemas.microsoft.com/office/drawing/2014/main" xmlns="" id="{8F561A12-30AF-7D47-BEF2-6427FE53DA1D}"/>
              </a:ext>
            </a:extLst>
          </p:cNvPr>
          <p:cNvCxnSpPr>
            <a:stCxn id="135" idx="1"/>
            <a:endCxn id="150" idx="0"/>
          </p:cNvCxnSpPr>
          <p:nvPr/>
        </p:nvCxnSpPr>
        <p:spPr>
          <a:xfrm>
            <a:off x="1369904" y="5064722"/>
            <a:ext cx="0" cy="12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3" name="流程圖: 程序 19">
            <a:extLst>
              <a:ext uri="{FF2B5EF4-FFF2-40B4-BE49-F238E27FC236}">
                <a16:creationId xmlns:a16="http://schemas.microsoft.com/office/drawing/2014/main" xmlns="" id="{BEDFA43F-33D8-2C45-8130-8BB77B949D5D}"/>
              </a:ext>
            </a:extLst>
          </p:cNvPr>
          <p:cNvSpPr/>
          <p:nvPr/>
        </p:nvSpPr>
        <p:spPr>
          <a:xfrm>
            <a:off x="2246997" y="4693191"/>
            <a:ext cx="1097048" cy="388077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提供名冊與活動足跡</a:t>
            </a:r>
          </a:p>
        </p:txBody>
      </p:sp>
      <p:cxnSp>
        <p:nvCxnSpPr>
          <p:cNvPr id="158" name="直線箭頭接點 157">
            <a:extLst>
              <a:ext uri="{FF2B5EF4-FFF2-40B4-BE49-F238E27FC236}">
                <a16:creationId xmlns:a16="http://schemas.microsoft.com/office/drawing/2014/main" xmlns="" id="{352D16DD-FCEF-A54D-BB00-FDA91D80C391}"/>
              </a:ext>
            </a:extLst>
          </p:cNvPr>
          <p:cNvCxnSpPr>
            <a:stCxn id="135" idx="0"/>
            <a:endCxn id="153" idx="1"/>
          </p:cNvCxnSpPr>
          <p:nvPr/>
        </p:nvCxnSpPr>
        <p:spPr>
          <a:xfrm>
            <a:off x="1832906" y="4887229"/>
            <a:ext cx="41409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直線箭頭接點 159">
            <a:extLst>
              <a:ext uri="{FF2B5EF4-FFF2-40B4-BE49-F238E27FC236}">
                <a16:creationId xmlns:a16="http://schemas.microsoft.com/office/drawing/2014/main" xmlns="" id="{37CA163F-2806-7E40-B6AA-2ED63A5B962F}"/>
              </a:ext>
            </a:extLst>
          </p:cNvPr>
          <p:cNvCxnSpPr>
            <a:stCxn id="134" idx="2"/>
            <a:endCxn id="153" idx="3"/>
          </p:cNvCxnSpPr>
          <p:nvPr/>
        </p:nvCxnSpPr>
        <p:spPr>
          <a:xfrm flipH="1">
            <a:off x="3344045" y="4887229"/>
            <a:ext cx="29928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1" name="流程圖: 程序 20">
            <a:extLst>
              <a:ext uri="{FF2B5EF4-FFF2-40B4-BE49-F238E27FC236}">
                <a16:creationId xmlns:a16="http://schemas.microsoft.com/office/drawing/2014/main" xmlns="" id="{19C1CDBF-F91B-0B46-BEAF-3CF2B0CD67A8}"/>
              </a:ext>
            </a:extLst>
          </p:cNvPr>
          <p:cNvSpPr/>
          <p:nvPr/>
        </p:nvSpPr>
        <p:spPr>
          <a:xfrm>
            <a:off x="1995651" y="5806899"/>
            <a:ext cx="1416753" cy="35498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衛生單位進行疫調</a:t>
            </a:r>
          </a:p>
        </p:txBody>
      </p:sp>
      <p:cxnSp>
        <p:nvCxnSpPr>
          <p:cNvPr id="163" name="肘形接點 162">
            <a:extLst>
              <a:ext uri="{FF2B5EF4-FFF2-40B4-BE49-F238E27FC236}">
                <a16:creationId xmlns:a16="http://schemas.microsoft.com/office/drawing/2014/main" xmlns="" id="{F36D2C82-6FE4-2D44-975F-7C7BF5381211}"/>
              </a:ext>
            </a:extLst>
          </p:cNvPr>
          <p:cNvCxnSpPr>
            <a:stCxn id="153" idx="2"/>
            <a:endCxn id="161" idx="0"/>
          </p:cNvCxnSpPr>
          <p:nvPr/>
        </p:nvCxnSpPr>
        <p:spPr>
          <a:xfrm rot="5400000">
            <a:off x="2386960" y="5398337"/>
            <a:ext cx="725631" cy="9149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5" name="肘形接點 164">
            <a:extLst>
              <a:ext uri="{FF2B5EF4-FFF2-40B4-BE49-F238E27FC236}">
                <a16:creationId xmlns:a16="http://schemas.microsoft.com/office/drawing/2014/main" xmlns="" id="{957EB2D2-6B05-7A47-8C49-999CEF84F102}"/>
              </a:ext>
            </a:extLst>
          </p:cNvPr>
          <p:cNvCxnSpPr>
            <a:stCxn id="142" idx="2"/>
            <a:endCxn id="18" idx="1"/>
          </p:cNvCxnSpPr>
          <p:nvPr/>
        </p:nvCxnSpPr>
        <p:spPr>
          <a:xfrm>
            <a:off x="4524961" y="5890366"/>
            <a:ext cx="343077" cy="26813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7" name="肘形接點 166">
            <a:extLst>
              <a:ext uri="{FF2B5EF4-FFF2-40B4-BE49-F238E27FC236}">
                <a16:creationId xmlns:a16="http://schemas.microsoft.com/office/drawing/2014/main" xmlns="" id="{BFCE068C-7988-9F49-A1BD-67E2A0F5F27F}"/>
              </a:ext>
            </a:extLst>
          </p:cNvPr>
          <p:cNvCxnSpPr>
            <a:stCxn id="161" idx="2"/>
            <a:endCxn id="14" idx="0"/>
          </p:cNvCxnSpPr>
          <p:nvPr/>
        </p:nvCxnSpPr>
        <p:spPr>
          <a:xfrm rot="16200000" flipH="1">
            <a:off x="3106096" y="5759816"/>
            <a:ext cx="341707" cy="114584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9" name="肘形接點 168">
            <a:extLst>
              <a:ext uri="{FF2B5EF4-FFF2-40B4-BE49-F238E27FC236}">
                <a16:creationId xmlns:a16="http://schemas.microsoft.com/office/drawing/2014/main" xmlns="" id="{6409A469-A8EC-794F-B95F-38A025CF8667}"/>
              </a:ext>
            </a:extLst>
          </p:cNvPr>
          <p:cNvCxnSpPr>
            <a:stCxn id="161" idx="2"/>
            <a:endCxn id="15" idx="0"/>
          </p:cNvCxnSpPr>
          <p:nvPr/>
        </p:nvCxnSpPr>
        <p:spPr>
          <a:xfrm rot="5400000">
            <a:off x="1909299" y="5706366"/>
            <a:ext cx="339210" cy="125024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1" name="直線箭頭接點 170">
            <a:extLst>
              <a:ext uri="{FF2B5EF4-FFF2-40B4-BE49-F238E27FC236}">
                <a16:creationId xmlns:a16="http://schemas.microsoft.com/office/drawing/2014/main" xmlns="" id="{DA7CA85C-08EA-4347-BF91-C96149A1FE14}"/>
              </a:ext>
            </a:extLst>
          </p:cNvPr>
          <p:cNvCxnSpPr>
            <a:cxnSpLocks/>
            <a:stCxn id="14" idx="2"/>
            <a:endCxn id="16" idx="0"/>
          </p:cNvCxnSpPr>
          <p:nvPr/>
        </p:nvCxnSpPr>
        <p:spPr>
          <a:xfrm flipH="1">
            <a:off x="3849870" y="7973617"/>
            <a:ext cx="1" cy="2090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5" name="直線箭頭接點 174">
            <a:extLst>
              <a:ext uri="{FF2B5EF4-FFF2-40B4-BE49-F238E27FC236}">
                <a16:creationId xmlns:a16="http://schemas.microsoft.com/office/drawing/2014/main" xmlns="" id="{B5CB2102-885B-524F-9291-BE60A7A3BC4C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3849870" y="8872956"/>
            <a:ext cx="0" cy="2535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7" name="肘形接點 176">
            <a:extLst>
              <a:ext uri="{FF2B5EF4-FFF2-40B4-BE49-F238E27FC236}">
                <a16:creationId xmlns:a16="http://schemas.microsoft.com/office/drawing/2014/main" xmlns="" id="{9763B831-CE6B-5E41-9EA7-92441EF47F76}"/>
              </a:ext>
            </a:extLst>
          </p:cNvPr>
          <p:cNvCxnSpPr>
            <a:cxnSpLocks/>
            <a:stCxn id="16" idx="1"/>
            <a:endCxn id="191" idx="1"/>
          </p:cNvCxnSpPr>
          <p:nvPr/>
        </p:nvCxnSpPr>
        <p:spPr>
          <a:xfrm rot="10800000" flipH="1">
            <a:off x="2830665" y="706152"/>
            <a:ext cx="2193526" cy="7821664"/>
          </a:xfrm>
          <a:prstGeom prst="bentConnector3">
            <a:avLst>
              <a:gd name="adj1" fmla="val -117546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1" name="流程圖: 程序 1">
            <a:extLst>
              <a:ext uri="{FF2B5EF4-FFF2-40B4-BE49-F238E27FC236}">
                <a16:creationId xmlns:a16="http://schemas.microsoft.com/office/drawing/2014/main" xmlns="" id="{5AFA83EA-08FE-CA47-A836-D8E061D8724E}"/>
              </a:ext>
            </a:extLst>
          </p:cNvPr>
          <p:cNvSpPr/>
          <p:nvPr/>
        </p:nvSpPr>
        <p:spPr>
          <a:xfrm>
            <a:off x="5024191" y="394172"/>
            <a:ext cx="5215828" cy="623959"/>
          </a:xfrm>
          <a:prstGeom prst="flowChartProcess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學校出現確診個案</a:t>
            </a:r>
          </a:p>
        </p:txBody>
      </p:sp>
      <p:sp>
        <p:nvSpPr>
          <p:cNvPr id="195" name="流程圖: 程序 13">
            <a:extLst>
              <a:ext uri="{FF2B5EF4-FFF2-40B4-BE49-F238E27FC236}">
                <a16:creationId xmlns:a16="http://schemas.microsoft.com/office/drawing/2014/main" xmlns="" id="{2D308F16-5411-E049-9240-D5F6E3D3E9B1}"/>
              </a:ext>
            </a:extLst>
          </p:cNvPr>
          <p:cNvSpPr/>
          <p:nvPr/>
        </p:nvSpPr>
        <p:spPr>
          <a:xfrm>
            <a:off x="10068662" y="1166405"/>
            <a:ext cx="2518993" cy="1851202"/>
          </a:xfrm>
          <a:prstGeom prst="flowChartProcess">
            <a:avLst/>
          </a:prstGeom>
          <a:solidFill>
            <a:schemeClr val="bg1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zh-TW" altLang="en-US" sz="1200" kern="100" dirty="0">
                <a:solidFill>
                  <a:srgbClr val="FF0000"/>
                </a:solidFill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密切接觸者：</a:t>
            </a:r>
            <a:endParaRPr lang="en-US" altLang="zh-TW" sz="1200" kern="100" dirty="0">
              <a:solidFill>
                <a:srgbClr val="FF0000"/>
              </a:solidFill>
              <a:latin typeface="Kaiti TC" panose="02010600040101010101" pitchFamily="2" charset="-120"/>
              <a:ea typeface="Kaiti TC" panose="02010600040101010101" pitchFamily="2" charset="-120"/>
              <a:cs typeface="Times New Roman" panose="02020603050405020304" pitchFamily="18" charset="0"/>
            </a:endParaRPr>
          </a:p>
          <a:p>
            <a:r>
              <a:rPr lang="zh-TW" altLang="en-US" sz="1200" kern="100" dirty="0">
                <a:solidFill>
                  <a:sysClr val="windowText" lastClr="000000"/>
                </a:solidFill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指確診個案發病</a:t>
            </a:r>
            <a:r>
              <a:rPr lang="zh-TW" altLang="en-US" sz="1200" kern="100" dirty="0" smtClean="0">
                <a:solidFill>
                  <a:sysClr val="windowText" lastClr="000000"/>
                </a:solidFill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前</a:t>
            </a:r>
            <a:r>
              <a:rPr lang="en-US" altLang="zh-TW" sz="1200" kern="100" dirty="0">
                <a:solidFill>
                  <a:sysClr val="windowText" lastClr="000000"/>
                </a:solidFill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2</a:t>
            </a:r>
            <a:r>
              <a:rPr lang="en-US" altLang="zh-TW" sz="1200" kern="100" dirty="0" smtClean="0">
                <a:solidFill>
                  <a:sysClr val="windowText" lastClr="000000"/>
                </a:solidFill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 </a:t>
            </a:r>
            <a:r>
              <a:rPr lang="zh-TW" altLang="en-US" sz="1200" kern="100" dirty="0">
                <a:solidFill>
                  <a:sysClr val="windowText" lastClr="000000"/>
                </a:solidFill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天至被隔離前，曾經在任一方未佩截口罩情況下接觸，如共同居住、用餐丶聚會或參加活動丶工作或就學場所、醫療照護院所、搭乘交通工具及可能接觸達</a:t>
            </a:r>
            <a:r>
              <a:rPr lang="en-US" altLang="zh-TW" sz="1200" kern="100" dirty="0">
                <a:solidFill>
                  <a:sysClr val="windowText" lastClr="000000"/>
                </a:solidFill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15 </a:t>
            </a:r>
            <a:r>
              <a:rPr lang="zh-TW" altLang="en-US" sz="1200" kern="100" dirty="0">
                <a:solidFill>
                  <a:sysClr val="windowText" lastClr="000000"/>
                </a:solidFill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分鐘未截口罩之對象，由衛生單位匡列為「密切接觸者」，依規定應進行「居家隔離」。</a:t>
            </a:r>
            <a:endParaRPr lang="en-US" altLang="zh-TW" sz="1200" kern="100" dirty="0">
              <a:solidFill>
                <a:sysClr val="windowText" lastClr="000000"/>
              </a:solidFill>
              <a:latin typeface="Kaiti TC" panose="02010600040101010101" pitchFamily="2" charset="-120"/>
              <a:ea typeface="Kaiti TC" panose="02010600040101010101" pitchFamily="2" charset="-120"/>
              <a:cs typeface="Times New Roman" panose="02020603050405020304" pitchFamily="18" charset="0"/>
            </a:endParaRPr>
          </a:p>
        </p:txBody>
      </p:sp>
      <p:sp>
        <p:nvSpPr>
          <p:cNvPr id="196" name="流程圖: 程序 1">
            <a:extLst>
              <a:ext uri="{FF2B5EF4-FFF2-40B4-BE49-F238E27FC236}">
                <a16:creationId xmlns:a16="http://schemas.microsoft.com/office/drawing/2014/main" xmlns="" id="{F20A49CE-06CC-0F4B-B031-6650F8F00820}"/>
              </a:ext>
            </a:extLst>
          </p:cNvPr>
          <p:cNvSpPr/>
          <p:nvPr/>
        </p:nvSpPr>
        <p:spPr>
          <a:xfrm>
            <a:off x="11131752" y="68410"/>
            <a:ext cx="1698326" cy="354986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 sz="1200" kern="100" dirty="0">
              <a:latin typeface="Kaiti TC" panose="02010600040101010101" pitchFamily="2" charset="-120"/>
              <a:ea typeface="Kaiti TC" panose="02010600040101010101" pitchFamily="2" charset="-120"/>
              <a:cs typeface="Times New Roman" panose="02020603050405020304" pitchFamily="18" charset="0"/>
            </a:endParaRPr>
          </a:p>
        </p:txBody>
      </p:sp>
      <p:sp>
        <p:nvSpPr>
          <p:cNvPr id="202" name="流程圖: 程序 20">
            <a:extLst>
              <a:ext uri="{FF2B5EF4-FFF2-40B4-BE49-F238E27FC236}">
                <a16:creationId xmlns:a16="http://schemas.microsoft.com/office/drawing/2014/main" xmlns="" id="{3CD8597E-1A74-8D4C-B344-F2CC3ACFA2E6}"/>
              </a:ext>
            </a:extLst>
          </p:cNvPr>
          <p:cNvSpPr/>
          <p:nvPr/>
        </p:nvSpPr>
        <p:spPr>
          <a:xfrm>
            <a:off x="803112" y="5689631"/>
            <a:ext cx="1133582" cy="454337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實施線上課程／遠距教學</a:t>
            </a:r>
          </a:p>
        </p:txBody>
      </p:sp>
      <p:cxnSp>
        <p:nvCxnSpPr>
          <p:cNvPr id="204" name="直線箭頭接點 203">
            <a:extLst>
              <a:ext uri="{FF2B5EF4-FFF2-40B4-BE49-F238E27FC236}">
                <a16:creationId xmlns:a16="http://schemas.microsoft.com/office/drawing/2014/main" xmlns="" id="{30CDD79D-3A09-5944-8969-C30E1673B49A}"/>
              </a:ext>
            </a:extLst>
          </p:cNvPr>
          <p:cNvCxnSpPr>
            <a:stCxn id="150" idx="4"/>
            <a:endCxn id="202" idx="0"/>
          </p:cNvCxnSpPr>
          <p:nvPr/>
        </p:nvCxnSpPr>
        <p:spPr>
          <a:xfrm flipH="1">
            <a:off x="1369903" y="5546484"/>
            <a:ext cx="1" cy="1431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流程圖: 程序 1">
            <a:extLst>
              <a:ext uri="{FF2B5EF4-FFF2-40B4-BE49-F238E27FC236}">
                <a16:creationId xmlns:a16="http://schemas.microsoft.com/office/drawing/2014/main" xmlns="" id="{B3ADE9F6-7335-554E-B2E6-1414DF33C5C4}"/>
              </a:ext>
            </a:extLst>
          </p:cNvPr>
          <p:cNvSpPr/>
          <p:nvPr/>
        </p:nvSpPr>
        <p:spPr>
          <a:xfrm>
            <a:off x="7405489" y="622878"/>
            <a:ext cx="1070406" cy="354986"/>
          </a:xfrm>
          <a:prstGeom prst="flowChartProcess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職員工確診</a:t>
            </a:r>
          </a:p>
        </p:txBody>
      </p:sp>
      <p:sp>
        <p:nvSpPr>
          <p:cNvPr id="85" name="流程圖: 程序 1">
            <a:extLst>
              <a:ext uri="{FF2B5EF4-FFF2-40B4-BE49-F238E27FC236}">
                <a16:creationId xmlns:a16="http://schemas.microsoft.com/office/drawing/2014/main" xmlns="" id="{2AD60FE5-0A63-5746-8178-17F4B123C06E}"/>
              </a:ext>
            </a:extLst>
          </p:cNvPr>
          <p:cNvSpPr/>
          <p:nvPr/>
        </p:nvSpPr>
        <p:spPr>
          <a:xfrm>
            <a:off x="8579008" y="633926"/>
            <a:ext cx="1564452" cy="354986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外包工程作業人員（含愛心志工）確診</a:t>
            </a:r>
          </a:p>
        </p:txBody>
      </p:sp>
      <p:sp>
        <p:nvSpPr>
          <p:cNvPr id="87" name="流程圖: 程序 1">
            <a:extLst>
              <a:ext uri="{FF2B5EF4-FFF2-40B4-BE49-F238E27FC236}">
                <a16:creationId xmlns:a16="http://schemas.microsoft.com/office/drawing/2014/main" xmlns="" id="{8E330CEC-2171-944B-A36A-22F56AC66BE9}"/>
              </a:ext>
            </a:extLst>
          </p:cNvPr>
          <p:cNvSpPr/>
          <p:nvPr/>
        </p:nvSpPr>
        <p:spPr>
          <a:xfrm>
            <a:off x="7683677" y="1631612"/>
            <a:ext cx="926005" cy="354986"/>
          </a:xfrm>
          <a:prstGeom prst="snip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1200" kern="100" dirty="0"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人事室</a:t>
            </a:r>
          </a:p>
        </p:txBody>
      </p:sp>
      <p:cxnSp>
        <p:nvCxnSpPr>
          <p:cNvPr id="33" name="肘形接點 32">
            <a:extLst>
              <a:ext uri="{FF2B5EF4-FFF2-40B4-BE49-F238E27FC236}">
                <a16:creationId xmlns:a16="http://schemas.microsoft.com/office/drawing/2014/main" xmlns="" id="{FF17382E-0CBD-DA44-9B63-E71022E58266}"/>
              </a:ext>
            </a:extLst>
          </p:cNvPr>
          <p:cNvCxnSpPr>
            <a:stCxn id="83" idx="2"/>
            <a:endCxn id="87" idx="3"/>
          </p:cNvCxnSpPr>
          <p:nvPr/>
        </p:nvCxnSpPr>
        <p:spPr>
          <a:xfrm rot="16200000" flipH="1">
            <a:off x="7716812" y="1201744"/>
            <a:ext cx="653748" cy="20598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3" name="流程圖: 程序 1">
            <a:extLst>
              <a:ext uri="{FF2B5EF4-FFF2-40B4-BE49-F238E27FC236}">
                <a16:creationId xmlns:a16="http://schemas.microsoft.com/office/drawing/2014/main" xmlns="" id="{7970B594-96C0-8D4D-9E72-2C2CE47BA431}"/>
              </a:ext>
            </a:extLst>
          </p:cNvPr>
          <p:cNvSpPr/>
          <p:nvPr/>
        </p:nvSpPr>
        <p:spPr>
          <a:xfrm>
            <a:off x="8768274" y="1631612"/>
            <a:ext cx="926005" cy="354986"/>
          </a:xfrm>
          <a:prstGeom prst="snipRoundRect">
            <a:avLst/>
          </a:prstGeom>
          <a:solidFill>
            <a:srgbClr val="7030A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1200" kern="100" dirty="0">
                <a:solidFill>
                  <a:schemeClr val="bg1"/>
                </a:solidFill>
                <a:latin typeface="Kaiti TC" panose="02010600040101010101" pitchFamily="2" charset="-120"/>
                <a:ea typeface="Kaiti TC" panose="02010600040101010101" pitchFamily="2" charset="-120"/>
                <a:cs typeface="Times New Roman" panose="02020603050405020304" pitchFamily="18" charset="0"/>
              </a:rPr>
              <a:t>業務單位</a:t>
            </a:r>
          </a:p>
        </p:txBody>
      </p:sp>
      <p:cxnSp>
        <p:nvCxnSpPr>
          <p:cNvPr id="47" name="肘形接點 46">
            <a:extLst>
              <a:ext uri="{FF2B5EF4-FFF2-40B4-BE49-F238E27FC236}">
                <a16:creationId xmlns:a16="http://schemas.microsoft.com/office/drawing/2014/main" xmlns="" id="{4BD292B9-B68A-0D4E-A4E4-1F9F4E128008}"/>
              </a:ext>
            </a:extLst>
          </p:cNvPr>
          <p:cNvCxnSpPr>
            <a:cxnSpLocks/>
            <a:stCxn id="85" idx="2"/>
            <a:endCxn id="103" idx="3"/>
          </p:cNvCxnSpPr>
          <p:nvPr/>
        </p:nvCxnSpPr>
        <p:spPr>
          <a:xfrm rot="5400000">
            <a:off x="8974906" y="1245284"/>
            <a:ext cx="642700" cy="12995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肘形接點 100">
            <a:extLst>
              <a:ext uri="{FF2B5EF4-FFF2-40B4-BE49-F238E27FC236}">
                <a16:creationId xmlns:a16="http://schemas.microsoft.com/office/drawing/2014/main" xmlns="" id="{B5AF208C-C1A7-E846-963E-FE6DF4279FC2}"/>
              </a:ext>
            </a:extLst>
          </p:cNvPr>
          <p:cNvCxnSpPr>
            <a:stCxn id="23" idx="2"/>
            <a:endCxn id="30" idx="0"/>
          </p:cNvCxnSpPr>
          <p:nvPr/>
        </p:nvCxnSpPr>
        <p:spPr>
          <a:xfrm rot="10800000" flipV="1">
            <a:off x="4506148" y="1809105"/>
            <a:ext cx="811796" cy="8874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肘形接點 104">
            <a:extLst>
              <a:ext uri="{FF2B5EF4-FFF2-40B4-BE49-F238E27FC236}">
                <a16:creationId xmlns:a16="http://schemas.microsoft.com/office/drawing/2014/main" xmlns="" id="{133AD7D3-A8C6-4E44-ADB2-E601D143A160}"/>
              </a:ext>
            </a:extLst>
          </p:cNvPr>
          <p:cNvCxnSpPr>
            <a:cxnSpLocks/>
            <a:stCxn id="30" idx="2"/>
            <a:endCxn id="55" idx="3"/>
          </p:cNvCxnSpPr>
          <p:nvPr/>
        </p:nvCxnSpPr>
        <p:spPr>
          <a:xfrm rot="10800000" flipV="1">
            <a:off x="3015737" y="1897853"/>
            <a:ext cx="564407" cy="7844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肘形接點 119">
            <a:extLst>
              <a:ext uri="{FF2B5EF4-FFF2-40B4-BE49-F238E27FC236}">
                <a16:creationId xmlns:a16="http://schemas.microsoft.com/office/drawing/2014/main" xmlns="" id="{4A349596-BBFA-964F-AFB0-22755C225EB5}"/>
              </a:ext>
            </a:extLst>
          </p:cNvPr>
          <p:cNvCxnSpPr>
            <a:stCxn id="29" idx="1"/>
            <a:endCxn id="66" idx="0"/>
          </p:cNvCxnSpPr>
          <p:nvPr/>
        </p:nvCxnSpPr>
        <p:spPr>
          <a:xfrm rot="5400000">
            <a:off x="6474123" y="1741565"/>
            <a:ext cx="332478" cy="822544"/>
          </a:xfrm>
          <a:prstGeom prst="bentConnector3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直線箭頭接點 121">
            <a:extLst>
              <a:ext uri="{FF2B5EF4-FFF2-40B4-BE49-F238E27FC236}">
                <a16:creationId xmlns:a16="http://schemas.microsoft.com/office/drawing/2014/main" xmlns="" id="{4FC2D5FE-443E-2342-B9A0-266F23A5EB21}"/>
              </a:ext>
            </a:extLst>
          </p:cNvPr>
          <p:cNvCxnSpPr>
            <a:stCxn id="23" idx="0"/>
            <a:endCxn id="29" idx="2"/>
          </p:cNvCxnSpPr>
          <p:nvPr/>
        </p:nvCxnSpPr>
        <p:spPr>
          <a:xfrm>
            <a:off x="6243949" y="1809105"/>
            <a:ext cx="344682" cy="0"/>
          </a:xfrm>
          <a:prstGeom prst="straightConnector1">
            <a:avLst/>
          </a:prstGeom>
          <a:ln w="190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肘形接點 124">
            <a:extLst>
              <a:ext uri="{FF2B5EF4-FFF2-40B4-BE49-F238E27FC236}">
                <a16:creationId xmlns:a16="http://schemas.microsoft.com/office/drawing/2014/main" xmlns="" id="{B0E9666D-CF41-5C43-887F-6C465CA01CA5}"/>
              </a:ext>
            </a:extLst>
          </p:cNvPr>
          <p:cNvCxnSpPr>
            <a:cxnSpLocks/>
            <a:stCxn id="87" idx="1"/>
            <a:endCxn id="23" idx="0"/>
          </p:cNvCxnSpPr>
          <p:nvPr/>
        </p:nvCxnSpPr>
        <p:spPr>
          <a:xfrm rot="5400000" flipH="1">
            <a:off x="7106568" y="946487"/>
            <a:ext cx="177493" cy="1902731"/>
          </a:xfrm>
          <a:prstGeom prst="bentConnector4">
            <a:avLst>
              <a:gd name="adj1" fmla="val -32948"/>
              <a:gd name="adj2" fmla="val 91225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肘形接點 158">
            <a:extLst>
              <a:ext uri="{FF2B5EF4-FFF2-40B4-BE49-F238E27FC236}">
                <a16:creationId xmlns:a16="http://schemas.microsoft.com/office/drawing/2014/main" xmlns="" id="{97AE45F8-112A-0149-B62B-C15CCDB003D7}"/>
              </a:ext>
            </a:extLst>
          </p:cNvPr>
          <p:cNvCxnSpPr>
            <a:cxnSpLocks/>
            <a:stCxn id="103" idx="1"/>
            <a:endCxn id="23" idx="0"/>
          </p:cNvCxnSpPr>
          <p:nvPr/>
        </p:nvCxnSpPr>
        <p:spPr>
          <a:xfrm rot="5400000" flipH="1">
            <a:off x="7648866" y="404188"/>
            <a:ext cx="177493" cy="2987328"/>
          </a:xfrm>
          <a:prstGeom prst="bentConnector4">
            <a:avLst>
              <a:gd name="adj1" fmla="val -56909"/>
              <a:gd name="adj2" fmla="val 94528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肘形接點 143">
            <a:extLst>
              <a:ext uri="{FF2B5EF4-FFF2-40B4-BE49-F238E27FC236}">
                <a16:creationId xmlns:a16="http://schemas.microsoft.com/office/drawing/2014/main" xmlns="" id="{D4184D37-7108-974B-A3B2-8D288DEE8AD1}"/>
              </a:ext>
            </a:extLst>
          </p:cNvPr>
          <p:cNvCxnSpPr>
            <a:cxnSpLocks/>
            <a:stCxn id="87" idx="1"/>
            <a:endCxn id="66" idx="0"/>
          </p:cNvCxnSpPr>
          <p:nvPr/>
        </p:nvCxnSpPr>
        <p:spPr>
          <a:xfrm rot="5400000">
            <a:off x="7021646" y="1194042"/>
            <a:ext cx="332478" cy="1917590"/>
          </a:xfrm>
          <a:prstGeom prst="bentConnector3">
            <a:avLst>
              <a:gd name="adj1" fmla="val 50000"/>
            </a:avLst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肘形接點 147">
            <a:extLst>
              <a:ext uri="{FF2B5EF4-FFF2-40B4-BE49-F238E27FC236}">
                <a16:creationId xmlns:a16="http://schemas.microsoft.com/office/drawing/2014/main" xmlns="" id="{315DB384-75AC-2640-A991-CDCD9EB7DB95}"/>
              </a:ext>
            </a:extLst>
          </p:cNvPr>
          <p:cNvCxnSpPr>
            <a:stCxn id="103" idx="1"/>
            <a:endCxn id="66" idx="0"/>
          </p:cNvCxnSpPr>
          <p:nvPr/>
        </p:nvCxnSpPr>
        <p:spPr>
          <a:xfrm rot="5400000">
            <a:off x="7563945" y="651744"/>
            <a:ext cx="332478" cy="3002187"/>
          </a:xfrm>
          <a:prstGeom prst="bentConnector3">
            <a:avLst>
              <a:gd name="adj1" fmla="val 50000"/>
            </a:avLst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4" name="文字方塊 193">
            <a:extLst>
              <a:ext uri="{FF2B5EF4-FFF2-40B4-BE49-F238E27FC236}">
                <a16:creationId xmlns:a16="http://schemas.microsoft.com/office/drawing/2014/main" xmlns="" id="{03BF2819-5CEB-6A41-A024-7F5B2D03C049}"/>
              </a:ext>
            </a:extLst>
          </p:cNvPr>
          <p:cNvSpPr txBox="1"/>
          <p:nvPr/>
        </p:nvSpPr>
        <p:spPr>
          <a:xfrm>
            <a:off x="1802038" y="8253277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400" dirty="0">
                <a:solidFill>
                  <a:srgbClr val="FF0000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陽性</a:t>
            </a:r>
          </a:p>
        </p:txBody>
      </p:sp>
      <p:sp>
        <p:nvSpPr>
          <p:cNvPr id="199" name="文字方塊 198">
            <a:extLst>
              <a:ext uri="{FF2B5EF4-FFF2-40B4-BE49-F238E27FC236}">
                <a16:creationId xmlns:a16="http://schemas.microsoft.com/office/drawing/2014/main" xmlns="" id="{993E9C23-C177-C340-BC84-559CAF5688F2}"/>
              </a:ext>
            </a:extLst>
          </p:cNvPr>
          <p:cNvSpPr txBox="1"/>
          <p:nvPr/>
        </p:nvSpPr>
        <p:spPr>
          <a:xfrm>
            <a:off x="3834461" y="8809660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400" dirty="0">
                <a:latin typeface="Kaiti TC" panose="02010600040101010101" pitchFamily="2" charset="-120"/>
                <a:ea typeface="Kaiti TC" panose="02010600040101010101" pitchFamily="2" charset="-120"/>
              </a:rPr>
              <a:t>陰性</a:t>
            </a:r>
          </a:p>
        </p:txBody>
      </p:sp>
      <p:sp>
        <p:nvSpPr>
          <p:cNvPr id="198" name="文字方塊 197">
            <a:extLst>
              <a:ext uri="{FF2B5EF4-FFF2-40B4-BE49-F238E27FC236}">
                <a16:creationId xmlns:a16="http://schemas.microsoft.com/office/drawing/2014/main" xmlns="" id="{50852E62-EC32-F141-A312-E74F7F23EDBD}"/>
              </a:ext>
            </a:extLst>
          </p:cNvPr>
          <p:cNvSpPr txBox="1"/>
          <p:nvPr/>
        </p:nvSpPr>
        <p:spPr>
          <a:xfrm>
            <a:off x="523707" y="901828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200" smtClean="0">
                <a:solidFill>
                  <a:srgbClr val="FF0000"/>
                </a:solidFill>
              </a:rPr>
              <a:t>111.05.03</a:t>
            </a:r>
            <a:endParaRPr kumimoji="1" lang="en-US" altLang="zh-TW" sz="1200" dirty="0">
              <a:solidFill>
                <a:srgbClr val="FF0000"/>
              </a:solidFill>
            </a:endParaRPr>
          </a:p>
          <a:p>
            <a:r>
              <a:rPr kumimoji="1" lang="zh-TW" altLang="en-US" sz="1200" dirty="0">
                <a:solidFill>
                  <a:srgbClr val="FF0000"/>
                </a:solidFill>
                <a:latin typeface="Hanyi Senty Yongle Encyclopedia" panose="02000500000000000000" pitchFamily="2" charset="-120"/>
                <a:ea typeface="Hanyi Senty Yongle Encyclopedia" panose="02000500000000000000" pitchFamily="2" charset="-120"/>
              </a:rPr>
              <a:t>學生事務處</a:t>
            </a:r>
          </a:p>
        </p:txBody>
      </p:sp>
    </p:spTree>
    <p:extLst>
      <p:ext uri="{BB962C8B-B14F-4D97-AF65-F5344CB8AC3E}">
        <p14:creationId xmlns:p14="http://schemas.microsoft.com/office/powerpoint/2010/main" xmlns="" val="1467677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561</Words>
  <Application>Microsoft Office PowerPoint</Application>
  <PresentationFormat>A3 紙張 (297x420 公釐)</PresentationFormat>
  <Paragraphs>60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Emile Chen</dc:creator>
  <cp:lastModifiedBy>user</cp:lastModifiedBy>
  <cp:revision>6</cp:revision>
  <cp:lastPrinted>2022-04-19T03:27:29Z</cp:lastPrinted>
  <dcterms:created xsi:type="dcterms:W3CDTF">2022-04-18T08:27:14Z</dcterms:created>
  <dcterms:modified xsi:type="dcterms:W3CDTF">2022-05-04T07:11:49Z</dcterms:modified>
</cp:coreProperties>
</file>