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314" r:id="rId3"/>
    <p:sldId id="315" r:id="rId4"/>
    <p:sldId id="267" r:id="rId5"/>
    <p:sldId id="283" r:id="rId6"/>
    <p:sldId id="280" r:id="rId7"/>
    <p:sldId id="268" r:id="rId8"/>
    <p:sldId id="305" r:id="rId9"/>
    <p:sldId id="322" r:id="rId10"/>
    <p:sldId id="316" r:id="rId11"/>
    <p:sldId id="321" r:id="rId12"/>
    <p:sldId id="312" r:id="rId13"/>
    <p:sldId id="320" r:id="rId14"/>
    <p:sldId id="323" r:id="rId15"/>
    <p:sldId id="324" r:id="rId16"/>
    <p:sldId id="325" r:id="rId17"/>
    <p:sldId id="326" r:id="rId18"/>
    <p:sldId id="327" r:id="rId19"/>
    <p:sldId id="31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98" autoAdjust="0"/>
  </p:normalViewPr>
  <p:slideViewPr>
    <p:cSldViewPr>
      <p:cViewPr varScale="1">
        <p:scale>
          <a:sx n="109" d="100"/>
          <a:sy n="109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E980D-063B-491B-A872-A3E040BD6085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A72EC-4345-4FEF-8973-B3868CF5EC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62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72EC-4345-4FEF-8973-B3868CF5EC6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236-644A-4510-8D58-D948060C5FBF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4D47944-148C-475B-AC19-585042CD9E9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236-644A-4510-8D58-D948060C5FBF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7944-148C-475B-AC19-585042CD9E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236-644A-4510-8D58-D948060C5FBF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7944-148C-475B-AC19-585042CD9E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236-644A-4510-8D58-D948060C5FBF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7944-148C-475B-AC19-585042CD9E9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236-644A-4510-8D58-D948060C5FBF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D47944-148C-475B-AC19-585042CD9E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236-644A-4510-8D58-D948060C5FBF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7944-148C-475B-AC19-585042CD9E9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236-644A-4510-8D58-D948060C5FBF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7944-148C-475B-AC19-585042CD9E9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236-644A-4510-8D58-D948060C5FBF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7944-148C-475B-AC19-585042CD9E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236-644A-4510-8D58-D948060C5FBF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7944-148C-475B-AC19-585042CD9E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236-644A-4510-8D58-D948060C5FBF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7944-148C-475B-AC19-585042CD9E9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236-644A-4510-8D58-D948060C5FBF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D47944-148C-475B-AC19-585042CD9E9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E3A236-644A-4510-8D58-D948060C5FBF}" type="datetimeFigureOut">
              <a:rPr lang="zh-TW" altLang="en-US" smtClean="0"/>
              <a:pPr/>
              <a:t>2021/9/29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4D47944-148C-475B-AC19-585042CD9E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.ceec.edu.t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563538"/>
            <a:ext cx="8229600" cy="2304256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altLang="zh-TW" b="1" dirty="0" smtClean="0">
                <a:solidFill>
                  <a:srgbClr val="6600FF"/>
                </a:solidFill>
                <a:latin typeface="+mj-ea"/>
              </a:rPr>
              <a:t>110-1</a:t>
            </a:r>
            <a:r>
              <a:rPr lang="zh-TW" altLang="en-US" b="1" dirty="0" smtClean="0">
                <a:solidFill>
                  <a:srgbClr val="6600FF"/>
                </a:solidFill>
                <a:latin typeface="+mj-ea"/>
              </a:rPr>
              <a:t>大考中心生涯測驗</a:t>
            </a:r>
            <a:r>
              <a:rPr lang="en-US" altLang="zh-TW" b="1" dirty="0" smtClean="0">
                <a:solidFill>
                  <a:srgbClr val="6600FF"/>
                </a:solidFill>
                <a:latin typeface="+mj-ea"/>
              </a:rPr>
              <a:t/>
            </a:r>
            <a:br>
              <a:rPr lang="en-US" altLang="zh-TW" b="1" dirty="0" smtClean="0">
                <a:solidFill>
                  <a:srgbClr val="6600FF"/>
                </a:solidFill>
                <a:latin typeface="+mj-ea"/>
              </a:rPr>
            </a:br>
            <a:r>
              <a:rPr lang="en-US" altLang="zh-TW" b="1" dirty="0" smtClean="0">
                <a:latin typeface="+mj-ea"/>
              </a:rPr>
              <a:t/>
            </a:r>
            <a:br>
              <a:rPr lang="en-US" altLang="zh-TW" b="1" dirty="0" smtClean="0">
                <a:latin typeface="+mj-ea"/>
              </a:rPr>
            </a:br>
            <a:r>
              <a:rPr lang="zh-TW" altLang="en-US" b="1" dirty="0" smtClean="0">
                <a:latin typeface="+mj-ea"/>
              </a:rPr>
              <a:t>高一學生第一次註冊帳號操作步驟</a:t>
            </a:r>
            <a:endParaRPr lang="zh-TW" altLang="en-US" b="1" dirty="0">
              <a:latin typeface="+mj-ea"/>
            </a:endParaRPr>
          </a:p>
        </p:txBody>
      </p:sp>
      <p:sp>
        <p:nvSpPr>
          <p:cNvPr id="6" name="副標題 2"/>
          <p:cNvSpPr>
            <a:spLocks noGrp="1"/>
          </p:cNvSpPr>
          <p:nvPr>
            <p:ph type="subTitle" idx="1"/>
          </p:nvPr>
        </p:nvSpPr>
        <p:spPr>
          <a:xfrm>
            <a:off x="512763" y="3284984"/>
            <a:ext cx="8137525" cy="3240360"/>
          </a:xfrm>
        </p:spPr>
        <p:txBody>
          <a:bodyPr>
            <a:noAutofit/>
          </a:bodyPr>
          <a:lstStyle/>
          <a:p>
            <a:pPr fontAlgn="auto">
              <a:lnSpc>
                <a:spcPts val="34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zh-TW" altLang="en-US" sz="2000" b="1" dirty="0">
              <a:solidFill>
                <a:srgbClr val="6600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625" t="9800" r="27157" b="46101"/>
          <a:stretch>
            <a:fillRect/>
          </a:stretch>
        </p:blipFill>
        <p:spPr bwMode="auto">
          <a:xfrm>
            <a:off x="0" y="1484784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270174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latin typeface="+mj-ea"/>
              </a:rPr>
              <a:t>09</a:t>
            </a:r>
            <a:r>
              <a:rPr lang="en-US" altLang="zh-TW" sz="3600" b="1" dirty="0" smtClean="0">
                <a:solidFill>
                  <a:srgbClr val="FF0000"/>
                </a:solidFill>
                <a:latin typeface="+mj-ea"/>
              </a:rPr>
              <a:t>/29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三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週會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</a:rPr>
            </a:br>
            <a:r>
              <a:rPr lang="zh-TW" altLang="en-US" sz="3600" b="1" dirty="0" smtClean="0">
                <a:solidFill>
                  <a:srgbClr val="FF0000"/>
                </a:solidFill>
              </a:rPr>
              <a:t>統一進行興趣量表線上測驗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23625" t="10500" r="8257" b="16967"/>
          <a:stretch>
            <a:fillRect/>
          </a:stretch>
        </p:blipFill>
        <p:spPr bwMode="auto">
          <a:xfrm>
            <a:off x="0" y="1052736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直線圖說文字 1 2"/>
          <p:cNvSpPr/>
          <p:nvPr/>
        </p:nvSpPr>
        <p:spPr>
          <a:xfrm>
            <a:off x="4067944" y="2852936"/>
            <a:ext cx="2663825" cy="288925"/>
          </a:xfrm>
          <a:prstGeom prst="borderCallout1">
            <a:avLst>
              <a:gd name="adj1" fmla="val 45961"/>
              <a:gd name="adj2" fmla="val -4738"/>
              <a:gd name="adj3" fmla="val -2064"/>
              <a:gd name="adj4" fmla="val -22021"/>
            </a:avLst>
          </a:prstGeom>
          <a:solidFill>
            <a:srgbClr val="00B05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latin typeface="+mj-ea"/>
                <a:ea typeface="+mj-ea"/>
              </a:rPr>
              <a:t>可先瀏覽  </a:t>
            </a:r>
            <a:r>
              <a:rPr kumimoji="0" lang="zh-TW" altLang="en-US" sz="1400" b="1" dirty="0" smtClean="0">
                <a:latin typeface="+mj-ea"/>
                <a:ea typeface="+mj-ea"/>
              </a:rPr>
              <a:t>興趣量</a:t>
            </a:r>
            <a:r>
              <a:rPr kumimoji="0" lang="zh-TW" altLang="en-US" sz="1400" b="1" dirty="0">
                <a:latin typeface="+mj-ea"/>
                <a:ea typeface="+mj-ea"/>
              </a:rPr>
              <a:t>表</a:t>
            </a:r>
            <a:r>
              <a:rPr kumimoji="0" lang="zh-TW" altLang="en-US" sz="1400" b="1" dirty="0" smtClean="0">
                <a:latin typeface="+mj-ea"/>
                <a:ea typeface="+mj-ea"/>
              </a:rPr>
              <a:t>的測驗內容</a:t>
            </a:r>
            <a:endParaRPr kumimoji="0" lang="zh-TW" altLang="en-US" sz="1400" b="1" dirty="0">
              <a:latin typeface="+mj-ea"/>
              <a:ea typeface="+mj-ea"/>
            </a:endParaRPr>
          </a:p>
        </p:txBody>
      </p:sp>
      <p:sp>
        <p:nvSpPr>
          <p:cNvPr id="8" name="直線圖說文字 1 7"/>
          <p:cNvSpPr/>
          <p:nvPr/>
        </p:nvSpPr>
        <p:spPr>
          <a:xfrm>
            <a:off x="1115616" y="2060848"/>
            <a:ext cx="1295400" cy="288925"/>
          </a:xfrm>
          <a:prstGeom prst="borderCallout1">
            <a:avLst>
              <a:gd name="adj1" fmla="val 127595"/>
              <a:gd name="adj2" fmla="val 50793"/>
              <a:gd name="adj3" fmla="val 206228"/>
              <a:gd name="adj4" fmla="val 56765"/>
            </a:avLst>
          </a:prstGeom>
          <a:solidFill>
            <a:srgbClr val="00B05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latin typeface="+mj-ea"/>
                <a:ea typeface="+mj-ea"/>
              </a:rPr>
              <a:t>可先瀏覽內容</a:t>
            </a:r>
          </a:p>
        </p:txBody>
      </p:sp>
      <p:sp>
        <p:nvSpPr>
          <p:cNvPr id="9" name="標題 3"/>
          <p:cNvSpPr txBox="1">
            <a:spLocks/>
          </p:cNvSpPr>
          <p:nvPr/>
        </p:nvSpPr>
        <p:spPr>
          <a:xfrm>
            <a:off x="0" y="44624"/>
            <a:ext cx="9144000" cy="11525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登入</a:t>
            </a:r>
            <a:r>
              <a:rPr kumimoji="0" lang="zh-TW" alt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成功</a:t>
            </a:r>
            <a:endParaRPr kumimoji="0" lang="en-US" altLang="zh-TW" sz="2800" b="1" dirty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  <a:p>
            <a:pPr algn="ctr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可以先瀏覽  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興趣量</a:t>
            </a:r>
            <a:r>
              <a:rPr kumimoji="0" lang="zh-TW" altLang="en-US" sz="2800" b="1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表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的測驗內容</a:t>
            </a:r>
            <a:endParaRPr kumimoji="0" lang="zh-TW" altLang="en-US" sz="2800" b="1" dirty="0">
              <a:solidFill>
                <a:srgbClr val="FF0000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23625" t="10500" r="8257" b="16967"/>
          <a:stretch>
            <a:fillRect/>
          </a:stretch>
        </p:blipFill>
        <p:spPr bwMode="auto">
          <a:xfrm>
            <a:off x="0" y="1052736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直線圖說文字 1 2"/>
          <p:cNvSpPr/>
          <p:nvPr/>
        </p:nvSpPr>
        <p:spPr>
          <a:xfrm>
            <a:off x="4067944" y="2852936"/>
            <a:ext cx="2663825" cy="288925"/>
          </a:xfrm>
          <a:prstGeom prst="borderCallout1">
            <a:avLst>
              <a:gd name="adj1" fmla="val 45961"/>
              <a:gd name="adj2" fmla="val -4738"/>
              <a:gd name="adj3" fmla="val -2064"/>
              <a:gd name="adj4" fmla="val -22021"/>
            </a:avLst>
          </a:prstGeom>
          <a:solidFill>
            <a:srgbClr val="00B05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latin typeface="+mj-ea"/>
                <a:ea typeface="+mj-ea"/>
              </a:rPr>
              <a:t>可先瀏覽  </a:t>
            </a:r>
            <a:r>
              <a:rPr kumimoji="0" lang="zh-TW" altLang="en-US" sz="1400" b="1" dirty="0" smtClean="0">
                <a:latin typeface="+mj-ea"/>
                <a:ea typeface="+mj-ea"/>
              </a:rPr>
              <a:t>興趣量</a:t>
            </a:r>
            <a:r>
              <a:rPr kumimoji="0" lang="zh-TW" altLang="en-US" sz="1400" b="1" dirty="0">
                <a:latin typeface="+mj-ea"/>
                <a:ea typeface="+mj-ea"/>
              </a:rPr>
              <a:t>表</a:t>
            </a:r>
            <a:r>
              <a:rPr kumimoji="0" lang="zh-TW" altLang="en-US" sz="1400" b="1" dirty="0" smtClean="0">
                <a:latin typeface="+mj-ea"/>
                <a:ea typeface="+mj-ea"/>
              </a:rPr>
              <a:t>的測驗內容</a:t>
            </a:r>
            <a:endParaRPr kumimoji="0" lang="zh-TW" altLang="en-US" sz="1400" b="1" dirty="0">
              <a:latin typeface="+mj-ea"/>
              <a:ea typeface="+mj-ea"/>
            </a:endParaRPr>
          </a:p>
        </p:txBody>
      </p:sp>
      <p:sp>
        <p:nvSpPr>
          <p:cNvPr id="8" name="直線圖說文字 1 7"/>
          <p:cNvSpPr/>
          <p:nvPr/>
        </p:nvSpPr>
        <p:spPr>
          <a:xfrm>
            <a:off x="1115616" y="2060848"/>
            <a:ext cx="1295400" cy="288925"/>
          </a:xfrm>
          <a:prstGeom prst="borderCallout1">
            <a:avLst>
              <a:gd name="adj1" fmla="val 127595"/>
              <a:gd name="adj2" fmla="val 50793"/>
              <a:gd name="adj3" fmla="val 206228"/>
              <a:gd name="adj4" fmla="val 56765"/>
            </a:avLst>
          </a:prstGeom>
          <a:solidFill>
            <a:srgbClr val="00B05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latin typeface="+mj-ea"/>
                <a:ea typeface="+mj-ea"/>
              </a:rPr>
              <a:t>可先瀏覽內容</a:t>
            </a:r>
          </a:p>
        </p:txBody>
      </p:sp>
      <p:sp>
        <p:nvSpPr>
          <p:cNvPr id="9" name="標題 3"/>
          <p:cNvSpPr txBox="1">
            <a:spLocks/>
          </p:cNvSpPr>
          <p:nvPr/>
        </p:nvSpPr>
        <p:spPr>
          <a:xfrm>
            <a:off x="0" y="44624"/>
            <a:ext cx="9144000" cy="11525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登入</a:t>
            </a:r>
            <a:r>
              <a:rPr kumimoji="0" lang="zh-TW" alt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成功者</a:t>
            </a:r>
            <a:endParaRPr kumimoji="0" lang="en-US" altLang="zh-TW" sz="2800" b="1" dirty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  <a:p>
            <a:pPr algn="ctr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先聽輔導老師說明興趣量</a:t>
            </a:r>
            <a:r>
              <a:rPr kumimoji="0" lang="zh-TW" altLang="en-US" sz="2800" b="1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表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的測驗目的、內容，再統一開始測驗</a:t>
            </a:r>
            <a:endParaRPr kumimoji="0" lang="zh-TW" altLang="en-US" sz="2800" b="1" dirty="0">
              <a:solidFill>
                <a:srgbClr val="FF0000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4634"/>
            <a:ext cx="9144000" cy="1257300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輸入學校代碼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932</a:t>
            </a:r>
            <a:r>
              <a:rPr lang="en-US" altLang="zh-TW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/>
            </a:r>
            <a:br>
              <a:rPr lang="en-US" altLang="zh-TW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</a:br>
            <a:r>
              <a:rPr lang="en-US" altLang="zh-TW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       </a:t>
            </a:r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   </a:t>
            </a:r>
            <a:r>
              <a:rPr lang="en-US" altLang="zh-TW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                         通行碼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yuli621</a:t>
            </a:r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，按「送出」</a:t>
            </a:r>
            <a:endParaRPr lang="zh-TW" alt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+mj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3625" t="10500" r="30307" b="39101"/>
          <a:stretch>
            <a:fillRect/>
          </a:stretch>
        </p:blipFill>
        <p:spPr bwMode="auto">
          <a:xfrm>
            <a:off x="251520" y="1556792"/>
            <a:ext cx="84249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4869557" y="5397598"/>
            <a:ext cx="953520" cy="5665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807" t="10769" r="27301" b="42326"/>
          <a:stretch>
            <a:fillRect/>
          </a:stretch>
        </p:blipFill>
        <p:spPr bwMode="auto">
          <a:xfrm>
            <a:off x="37587" y="1196752"/>
            <a:ext cx="9068826" cy="470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494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填入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就讀班級、座號</a:t>
            </a:r>
            <a:r>
              <a:rPr lang="zh-TW" alt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→按「我填好了」</a:t>
            </a:r>
          </a:p>
        </p:txBody>
      </p:sp>
      <p:sp>
        <p:nvSpPr>
          <p:cNvPr id="5" name="橢圓 4"/>
          <p:cNvSpPr/>
          <p:nvPr/>
        </p:nvSpPr>
        <p:spPr>
          <a:xfrm>
            <a:off x="4211960" y="5291683"/>
            <a:ext cx="93610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050307" y="4437112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887241" y="4168130"/>
            <a:ext cx="1224136" cy="1205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83568" y="2204864"/>
            <a:ext cx="14401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普一忠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原民一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體育一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資處一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電商一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廣設一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時尚一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餐管一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觀光一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旅館一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進一忠</a:t>
            </a:r>
            <a:endParaRPr lang="zh-TW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850" t="17234" r="26963" b="54067"/>
          <a:stretch>
            <a:fillRect/>
          </a:stretch>
        </p:blipFill>
        <p:spPr bwMode="auto">
          <a:xfrm>
            <a:off x="0" y="1916832"/>
            <a:ext cx="9144000" cy="288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按「繼續測驗」</a:t>
            </a:r>
            <a:endParaRPr lang="zh-TW" altLang="en-US" sz="3200" b="1" dirty="0"/>
          </a:p>
        </p:txBody>
      </p:sp>
      <p:sp>
        <p:nvSpPr>
          <p:cNvPr id="4" name="橢圓 3"/>
          <p:cNvSpPr/>
          <p:nvPr/>
        </p:nvSpPr>
        <p:spPr>
          <a:xfrm>
            <a:off x="4211960" y="3573016"/>
            <a:ext cx="93610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850" t="17234" r="27457" b="26333"/>
          <a:stretch>
            <a:fillRect/>
          </a:stretch>
        </p:blipFill>
        <p:spPr bwMode="auto">
          <a:xfrm>
            <a:off x="0" y="926101"/>
            <a:ext cx="9144000" cy="572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4154810" y="6021288"/>
            <a:ext cx="144016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0" y="232073"/>
            <a:ext cx="9144000" cy="724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聽完測驗指導語→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統一按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「開始測驗」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11200" r="27944" b="13201"/>
          <a:stretch>
            <a:fillRect/>
          </a:stretch>
        </p:blipFill>
        <p:spPr bwMode="auto">
          <a:xfrm>
            <a:off x="647663" y="91769"/>
            <a:ext cx="7848674" cy="667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3"/>
          <p:cNvSpPr txBox="1">
            <a:spLocks/>
          </p:cNvSpPr>
          <p:nvPr/>
        </p:nvSpPr>
        <p:spPr>
          <a:xfrm>
            <a:off x="3203848" y="764704"/>
            <a:ext cx="5940152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題目共三部分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180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題，有耐心、仔細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每題都要點選答案才能進下一頁作答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755576" y="183537"/>
            <a:ext cx="7632848" cy="6490926"/>
            <a:chOff x="755576" y="183537"/>
            <a:chExt cx="7632848" cy="649092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656" t="11200" r="28338" b="13201"/>
            <a:stretch>
              <a:fillRect/>
            </a:stretch>
          </p:blipFill>
          <p:spPr bwMode="auto">
            <a:xfrm>
              <a:off x="755576" y="183537"/>
              <a:ext cx="7632848" cy="6490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矩形 2"/>
            <p:cNvSpPr/>
            <p:nvPr/>
          </p:nvSpPr>
          <p:spPr>
            <a:xfrm>
              <a:off x="3347864" y="764704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標題 3"/>
          <p:cNvSpPr txBox="1">
            <a:spLocks/>
          </p:cNvSpPr>
          <p:nvPr/>
        </p:nvSpPr>
        <p:spPr>
          <a:xfrm>
            <a:off x="4355976" y="980728"/>
            <a:ext cx="4716016" cy="7920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做完測驗者，</a:t>
            </a:r>
            <a:r>
              <a:rPr lang="zh-TW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請先看結果報告書</a:t>
            </a:r>
            <a:endParaRPr lang="en-US" altLang="zh-TW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輔導老師之後約時間入班說明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5076056" y="692696"/>
            <a:ext cx="3960440" cy="3384376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成功登入者</a:t>
            </a:r>
            <a:r>
              <a:rPr kumimoji="0" lang="zh-TW" altLang="en-US" sz="2000" b="1" dirty="0" smtClean="0">
                <a:solidFill>
                  <a:srgbClr val="676A55"/>
                </a:solidFill>
                <a:latin typeface="微軟正黑體"/>
                <a:ea typeface="微軟正黑體"/>
              </a:rPr>
              <a:t>  </a:t>
            </a:r>
            <a:r>
              <a:rPr kumimoji="0" lang="zh-TW" alt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下課找輔導股長</a:t>
            </a:r>
            <a:endParaRPr kumimoji="0" lang="en-US" altLang="zh-TW" sz="2000" b="1" dirty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  <a:p>
            <a:pPr algn="ctr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可</a:t>
            </a:r>
            <a:r>
              <a:rPr kumimoji="0"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用</a:t>
            </a:r>
            <a:r>
              <a:rPr kumimoji="0" lang="zh-TW" alt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班級</a:t>
            </a:r>
            <a:r>
              <a:rPr kumimoji="0"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電腦</a:t>
            </a:r>
            <a:endParaRPr kumimoji="0" lang="en-US" altLang="zh-TW" sz="2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  <a:p>
            <a:pPr algn="ctr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登入</a:t>
            </a:r>
            <a:r>
              <a:rPr kumimoji="0" lang="zh-TW" alt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大考中心「學生登入」帳號  </a:t>
            </a:r>
            <a:endParaRPr kumimoji="0" lang="en-US" altLang="zh-TW" sz="2000" b="1" dirty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  <a:p>
            <a:pPr algn="ctr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確認登入</a:t>
            </a:r>
            <a:r>
              <a:rPr kumimoji="0"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成功者完成簽名</a:t>
            </a:r>
            <a:endParaRPr kumimoji="0" lang="en-US" altLang="zh-TW" sz="2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  <a:p>
            <a:pPr fontAlgn="auto">
              <a:lnSpc>
                <a:spcPts val="3500"/>
              </a:lnSpc>
              <a:spcAft>
                <a:spcPts val="0"/>
              </a:spcAft>
              <a:defRPr/>
            </a:pPr>
            <a:endParaRPr lang="en-US" altLang="zh-TW" sz="2000" b="1" dirty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  <a:p>
            <a:pPr algn="ctr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輔導股長將簽名表</a:t>
            </a:r>
            <a:endParaRPr kumimoji="0" lang="en-US" altLang="zh-TW" sz="2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  <a:p>
            <a:pPr algn="ctr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於</a:t>
            </a:r>
            <a:r>
              <a:rPr kumimoji="0"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10/16</a:t>
            </a:r>
            <a:r>
              <a:rPr kumimoji="0"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星期五放學前交回輔導室</a:t>
            </a:r>
            <a:endParaRPr kumimoji="0" lang="en-US" altLang="zh-TW" sz="2000" b="1" dirty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2" t="14722" r="54509" b="6019"/>
          <a:stretch/>
        </p:blipFill>
        <p:spPr bwMode="auto">
          <a:xfrm>
            <a:off x="436326" y="44996"/>
            <a:ext cx="4567722" cy="676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16" t="9525" r="15760" b="23796"/>
          <a:stretch>
            <a:fillRect/>
          </a:stretch>
        </p:blipFill>
        <p:spPr bwMode="auto">
          <a:xfrm>
            <a:off x="899592" y="1700808"/>
            <a:ext cx="73448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開啟網頁瀏覽器  </a:t>
            </a:r>
            <a:r>
              <a:rPr lang="en-US" altLang="zh-TW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Chrome/ IE</a:t>
            </a:r>
            <a:br>
              <a:rPr lang="en-US" altLang="zh-TW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https://career.ceec.edu.tw/</a:t>
            </a:r>
            <a:r>
              <a:rPr lang="en-US" altLang="zh-TW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/>
            </a:r>
            <a:br>
              <a:rPr lang="en-US" altLang="zh-TW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</a:br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點選  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</a:rPr>
              <a:t>學生註冊</a:t>
            </a:r>
            <a:endParaRPr lang="zh-TW" altLang="en-US" sz="32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6645305" y="1634133"/>
            <a:ext cx="994464" cy="7200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231" t="10500" r="13388" b="17401"/>
          <a:stretch>
            <a:fillRect/>
          </a:stretch>
        </p:blipFill>
        <p:spPr bwMode="auto">
          <a:xfrm>
            <a:off x="395537" y="1036513"/>
            <a:ext cx="8352927" cy="534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332656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/>
                <a:ea typeface="微軟正黑體"/>
              </a:rPr>
              <a:t>點選下方藍色方塊「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我同意</a:t>
            </a: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/>
                <a:ea typeface="微軟正黑體"/>
              </a:rPr>
              <a:t>」</a:t>
            </a:r>
            <a:endParaRPr lang="zh-TW" alt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872383" y="5742781"/>
            <a:ext cx="1800200" cy="57606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>
          <a:xfrm>
            <a:off x="0" y="188640"/>
            <a:ext cx="9144000" cy="129614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學生帳號註冊</a:t>
            </a:r>
            <a:r>
              <a:rPr lang="en-US" altLang="zh-TW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-1</a:t>
            </a:r>
          </a:p>
          <a:p>
            <a:pPr marR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帳號  密碼  統一設定為身分證字號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/>
            </a:r>
            <a:b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</a:br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依序輸入  身分證字號  密碼  確認密碼  姓名  性別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9848" b="20428"/>
          <a:stretch>
            <a:fillRect/>
          </a:stretch>
        </p:blipFill>
        <p:spPr bwMode="auto">
          <a:xfrm>
            <a:off x="445613" y="1484784"/>
            <a:ext cx="8199779" cy="52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067944" y="3222501"/>
            <a:ext cx="1381800" cy="369332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身分證字號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067944" y="4522837"/>
            <a:ext cx="1373849" cy="369332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身分證字號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67944" y="5147900"/>
            <a:ext cx="1373849" cy="369332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身分證字號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>
          <a:xfrm>
            <a:off x="0" y="260648"/>
            <a:ext cx="9144000" cy="100811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學生帳號註冊</a:t>
            </a:r>
            <a:r>
              <a:rPr lang="en-US" altLang="zh-TW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-2</a:t>
            </a:r>
          </a:p>
          <a:p>
            <a:pPr lvl="0" algn="ctr">
              <a:spcBef>
                <a:spcPct val="0"/>
              </a:spcBef>
              <a:defRPr/>
            </a:pPr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輸入學生信箱、驗證碼</a:t>
            </a:r>
            <a:endParaRPr lang="zh-TW" alt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9076" t="28386" r="28074" b="4926"/>
          <a:stretch>
            <a:fillRect/>
          </a:stretch>
        </p:blipFill>
        <p:spPr bwMode="auto">
          <a:xfrm>
            <a:off x="1637523" y="1498432"/>
            <a:ext cx="597622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903512" y="3553966"/>
            <a:ext cx="4464496" cy="369332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學號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@</a:t>
            </a:r>
            <a:r>
              <a:rPr lang="en-US" altLang="zh-TW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ylsh.hlc.edu.tw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92710" y="3188593"/>
            <a:ext cx="2723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統一設為學生信箱 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625" t="10500" r="14558" b="11801"/>
          <a:stretch>
            <a:fillRect/>
          </a:stretch>
        </p:blipFill>
        <p:spPr bwMode="auto">
          <a:xfrm>
            <a:off x="498035" y="908720"/>
            <a:ext cx="814793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17384" y="404664"/>
            <a:ext cx="892899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+mj-cs"/>
              </a:rPr>
              <a:t>輸入完成  最後點選「</a:t>
            </a:r>
            <a:r>
              <a:rPr lang="zh-TW" altLang="en-US" sz="2900" b="1" dirty="0" smtClean="0">
                <a:solidFill>
                  <a:srgbClr val="FF0000"/>
                </a:solidFill>
                <a:latin typeface="微軟正黑體"/>
                <a:ea typeface="微軟正黑體"/>
                <a:cs typeface="+mj-cs"/>
              </a:rPr>
              <a:t>我要註冊，送出資料</a:t>
            </a:r>
            <a:r>
              <a:rPr lang="zh-TW" altLang="en-US" sz="29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+mj-cs"/>
              </a:rPr>
              <a:t>」</a:t>
            </a:r>
            <a:endParaRPr lang="zh-TW" alt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2843808" y="6222454"/>
            <a:ext cx="3456384" cy="5486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915816" y="2132856"/>
            <a:ext cx="1381800" cy="307777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身分證字號</a:t>
            </a:r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15816" y="3025527"/>
            <a:ext cx="1373849" cy="307777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身分證字號</a:t>
            </a:r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15816" y="3501008"/>
            <a:ext cx="1373849" cy="307777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身分證字號</a:t>
            </a:r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53916" y="4852546"/>
            <a:ext cx="2520280" cy="307777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zh-TW" altLang="en-US" sz="1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學號</a:t>
            </a:r>
            <a:r>
              <a:rPr lang="en-US" altLang="zh-TW" sz="1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@</a:t>
            </a:r>
            <a:r>
              <a:rPr lang="en-US" altLang="zh-TW" sz="1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ylsh.hlc.edu.tw</a:t>
            </a:r>
            <a:r>
              <a:rPr lang="zh-TW" altLang="en-US" sz="1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altLang="zh-TW" sz="14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6750" b="34422"/>
          <a:stretch>
            <a:fillRect/>
          </a:stretch>
        </p:blipFill>
        <p:spPr bwMode="auto">
          <a:xfrm>
            <a:off x="0" y="1325760"/>
            <a:ext cx="9144000" cy="361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3"/>
          <p:cNvSpPr txBox="1">
            <a:spLocks/>
          </p:cNvSpPr>
          <p:nvPr/>
        </p:nvSpPr>
        <p:spPr>
          <a:xfrm>
            <a:off x="0" y="404664"/>
            <a:ext cx="9144000" cy="1152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登出後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在左側點選「登入」→點選「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學生登入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」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6677648" y="2173800"/>
            <a:ext cx="2376264" cy="215036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22073" b="28498"/>
          <a:stretch>
            <a:fillRect/>
          </a:stretch>
        </p:blipFill>
        <p:spPr bwMode="auto">
          <a:xfrm>
            <a:off x="35496" y="1642448"/>
            <a:ext cx="9073008" cy="4680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89336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學生登入  畫面</a:t>
            </a:r>
            <a:r>
              <a:rPr lang="en-US" altLang="zh-TW" sz="3200" b="1" dirty="0" smtClean="0">
                <a:latin typeface="+mj-ea"/>
              </a:rPr>
              <a:t/>
            </a:r>
            <a:br>
              <a:rPr lang="en-US" altLang="zh-TW" sz="3200" b="1" dirty="0" smtClean="0">
                <a:latin typeface="+mj-ea"/>
              </a:rPr>
            </a:br>
            <a:r>
              <a:rPr lang="zh-TW" altLang="en-US" sz="3200" b="1" dirty="0" smtClean="0">
                <a:solidFill>
                  <a:srgbClr val="FF0000"/>
                </a:solidFill>
                <a:latin typeface="+mj-ea"/>
              </a:rPr>
              <a:t>帳號  密碼  統一輸入身分證字號</a:t>
            </a:r>
            <a:r>
              <a:rPr lang="en-US" altLang="zh-TW" sz="3200" b="1" dirty="0" smtClean="0">
                <a:latin typeface="+mj-ea"/>
              </a:rPr>
              <a:t/>
            </a:r>
            <a:br>
              <a:rPr lang="en-US" altLang="zh-TW" sz="3200" b="1" dirty="0" smtClean="0">
                <a:latin typeface="+mj-ea"/>
              </a:rPr>
            </a:br>
            <a:r>
              <a:rPr lang="zh-TW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輸入  驗證碼  按登入</a:t>
            </a:r>
            <a:endParaRPr lang="zh-TW" alt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94256" y="3371380"/>
            <a:ext cx="1381800" cy="369332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身分證字號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02207" y="3857280"/>
            <a:ext cx="1373849" cy="369332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身分證字號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365280" y="5301208"/>
            <a:ext cx="2592288" cy="57606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083" t="22662" r="22201" b="13282"/>
          <a:stretch>
            <a:fillRect/>
          </a:stretch>
        </p:blipFill>
        <p:spPr bwMode="auto">
          <a:xfrm>
            <a:off x="251520" y="1378868"/>
            <a:ext cx="4248720" cy="4984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356100" y="1341586"/>
            <a:ext cx="4537075" cy="4823718"/>
          </a:xfrm>
        </p:spPr>
        <p:txBody>
          <a:bodyPr anchor="ctr">
            <a:noAutofit/>
          </a:bodyPr>
          <a:lstStyle/>
          <a:p>
            <a:pPr algn="ctr" fontAlgn="auto">
              <a:lnSpc>
                <a:spcPts val="2600"/>
              </a:lnSpc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從</a:t>
            </a:r>
            <a:r>
              <a:rPr lang="en-US" altLang="zh-TW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登入學生信箱</a:t>
            </a:r>
            <a: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點選「使用其他帳戶」</a:t>
            </a:r>
            <a: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輸入學生信箱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學號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ylsh.hlc.edu.tw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假如學號是 </a:t>
            </a:r>
            <a: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811014</a:t>
            </a:r>
            <a:b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學生信箱 </a:t>
            </a:r>
            <a: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s811014@ylsh.hlc.edu.tw</a:t>
            </a:r>
            <a:b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點選「繼續」</a:t>
            </a:r>
            <a: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原始密碼輸入：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學號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密碼是 </a:t>
            </a:r>
            <a: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s811014,,</a:t>
            </a:r>
            <a:b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點選「繼續</a:t>
            </a:r>
            <a:r>
              <a:rPr lang="zh-TW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</a:rPr>
              <a:t>」 </a:t>
            </a:r>
            <a:endParaRPr lang="zh-TW" altLang="en-US" sz="2000" b="1" dirty="0">
              <a:solidFill>
                <a:schemeClr val="accent1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0040" y="188640"/>
            <a:ext cx="74523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/>
                <a:ea typeface="微軟正黑體"/>
              </a:rPr>
              <a:t>玉里高中學生信箱</a:t>
            </a:r>
            <a: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/>
                <a:ea typeface="微軟正黑體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忘記測驗密碼時，使用的認證信箱</a:t>
            </a:r>
            <a:r>
              <a:rPr lang="en-US" altLang="zh-TW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/>
                <a:ea typeface="微軟正黑體"/>
              </a:rPr>
              <a:t>)</a:t>
            </a:r>
            <a:r>
              <a:rPr lang="en-US" altLang="zh-TW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/>
                <a:ea typeface="微軟正黑體"/>
              </a:rPr>
              <a:t/>
            </a:r>
            <a:br>
              <a:rPr lang="en-US" altLang="zh-TW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/>
                <a:ea typeface="微軟正黑體"/>
              </a:rPr>
            </a:b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/>
                <a:ea typeface="微軟正黑體"/>
              </a:rPr>
              <a:t>使用</a:t>
            </a:r>
            <a:r>
              <a:rPr lang="en-US" altLang="zh-TW" sz="31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軟正黑體"/>
                <a:cs typeface="Times New Roman" pitchFamily="18" charset="0"/>
              </a:rPr>
              <a:t>google</a:t>
            </a: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軟正黑體"/>
                <a:cs typeface="Times New Roman" pitchFamily="18" charset="0"/>
              </a:rPr>
              <a:t>→</a:t>
            </a:r>
            <a:r>
              <a:rPr lang="en-US" altLang="zh-TW" sz="31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軟正黑體"/>
                <a:cs typeface="Times New Roman" pitchFamily="18" charset="0"/>
              </a:rPr>
              <a:t>gmail</a:t>
            </a: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/>
                <a:ea typeface="微軟正黑體"/>
              </a:rPr>
              <a:t>網頁登入</a:t>
            </a:r>
            <a:endParaRPr lang="zh-TW" alt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1645</TotalTime>
  <Words>339</Words>
  <Application>Microsoft Office PowerPoint</Application>
  <PresentationFormat>如螢幕大小 (4:3)</PresentationFormat>
  <Paragraphs>60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新細明體</vt:lpstr>
      <vt:lpstr>Calibri</vt:lpstr>
      <vt:lpstr>Franklin Gothic Book</vt:lpstr>
      <vt:lpstr>Perpetua</vt:lpstr>
      <vt:lpstr>Times New Roman</vt:lpstr>
      <vt:lpstr>Wingdings 2</vt:lpstr>
      <vt:lpstr>公正</vt:lpstr>
      <vt:lpstr>110-1大考中心生涯測驗  高一學生第一次註冊帳號操作步驟</vt:lpstr>
      <vt:lpstr>開啟網頁瀏覽器  Google Chrome/ IE  https://career.ceec.edu.tw/ 點選  學生註冊</vt:lpstr>
      <vt:lpstr>PowerPoint 簡報</vt:lpstr>
      <vt:lpstr>PowerPoint 簡報</vt:lpstr>
      <vt:lpstr>PowerPoint 簡報</vt:lpstr>
      <vt:lpstr>PowerPoint 簡報</vt:lpstr>
      <vt:lpstr>PowerPoint 簡報</vt:lpstr>
      <vt:lpstr>學生登入  畫面 帳號  密碼  統一輸入身分證字號 輸入  驗證碼  按登入</vt:lpstr>
      <vt:lpstr>從gmail登入學生信箱 ↓ 點選「使用其他帳戶」 ↓ 輸入學生信箱  s學號@ylsh.hlc.edu.tw 假如學號是 811014 學生信箱 s811014@ylsh.hlc.edu.tw 點選「繼續」 ↓ 原始密碼輸入：s學號,, 密碼是 s811014,, 點選「繼續」 </vt:lpstr>
      <vt:lpstr>09/29(三)週會 統一進行興趣量表線上測驗</vt:lpstr>
      <vt:lpstr>PowerPoint 簡報</vt:lpstr>
      <vt:lpstr>PowerPoint 簡報</vt:lpstr>
      <vt:lpstr>輸入學校代碼932                                     通行碼yuli621，按「送出」</vt:lpstr>
      <vt:lpstr>填入就讀班級、座號→按「我填好了」</vt:lpstr>
      <vt:lpstr>按「繼續測驗」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大學學系探索量表</dc:title>
  <dc:creator>Jellyprotein</dc:creator>
  <cp:lastModifiedBy>user</cp:lastModifiedBy>
  <cp:revision>267</cp:revision>
  <dcterms:created xsi:type="dcterms:W3CDTF">2019-08-26T11:41:05Z</dcterms:created>
  <dcterms:modified xsi:type="dcterms:W3CDTF">2021-09-29T06:39:23Z</dcterms:modified>
</cp:coreProperties>
</file>